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98" r:id="rId2"/>
    <p:sldId id="315" r:id="rId3"/>
    <p:sldId id="312" r:id="rId4"/>
    <p:sldId id="300" r:id="rId5"/>
    <p:sldId id="313" r:id="rId6"/>
    <p:sldId id="334" r:id="rId7"/>
    <p:sldId id="336" r:id="rId8"/>
    <p:sldId id="337" r:id="rId9"/>
    <p:sldId id="338" r:id="rId10"/>
  </p:sldIdLst>
  <p:sldSz cx="7561263" cy="10440988"/>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90855" indent="-3365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81075" indent="-6667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471930" indent="-10033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964055" indent="-13525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extLst>
    <p:ext uri="{EFAFB233-063F-42B5-8137-9DF3F51BA10A}">
      <p15:sldGuideLst xmlns:p15="http://schemas.microsoft.com/office/powerpoint/2012/main">
        <p15:guide id="1" orient="horz" pos="3289">
          <p15:clr>
            <a:srgbClr val="A4A3A4"/>
          </p15:clr>
        </p15:guide>
        <p15:guide id="2" pos="23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FF"/>
    <a:srgbClr val="FF99FF"/>
    <a:srgbClr val="FFFFFF"/>
    <a:srgbClr val="CCFF33"/>
    <a:srgbClr val="FFFF66"/>
    <a:srgbClr val="00B0F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8DAD7-0F6C-47E8-94BA-CEB849EB310E}" v="9" dt="2020-02-05T10:41:20.599"/>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09" autoAdjust="0"/>
    <p:restoredTop sz="96471" autoAdjust="0"/>
  </p:normalViewPr>
  <p:slideViewPr>
    <p:cSldViewPr snapToGrid="0">
      <p:cViewPr>
        <p:scale>
          <a:sx n="75" d="100"/>
          <a:sy n="75" d="100"/>
        </p:scale>
        <p:origin x="-1638" y="360"/>
      </p:cViewPr>
      <p:guideLst>
        <p:guide orient="horz" pos="3289"/>
        <p:guide pos="2348"/>
      </p:guideLst>
    </p:cSldViewPr>
  </p:slideViewPr>
  <p:notesTextViewPr>
    <p:cViewPr>
      <p:scale>
        <a:sx n="100" d="100"/>
        <a:sy n="100" d="100"/>
      </p:scale>
      <p:origin x="0" y="0"/>
    </p:cViewPr>
  </p:notesTextViewPr>
  <p:sorterViewPr>
    <p:cViewPr>
      <p:scale>
        <a:sx n="100" d="100"/>
        <a:sy n="100" d="100"/>
      </p:scale>
      <p:origin x="0" y="456"/>
    </p:cViewPr>
  </p:sorter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presProps" Target="presProps.xml" Id="rId13" /><Relationship Type="http://schemas.microsoft.com/office/2015/10/relationships/revisionInfo" Target="revisionInfo.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handoutMaster" Target="handoutMasters/handoutMaster1.xml" Id="rId12" /><Relationship Type="http://schemas.openxmlformats.org/officeDocument/2006/relationships/slide" Target="slides/slide1.xml" Id="rId2" /><Relationship Type="http://schemas.openxmlformats.org/officeDocument/2006/relationships/tableStyles" Target="tableStyle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notesMaster" Target="notesMasters/notesMaster1.xml" Id="rId11" /><Relationship Type="http://schemas.openxmlformats.org/officeDocument/2006/relationships/slide" Target="slides/slide4.xml" Id="rId5" /><Relationship Type="http://schemas.openxmlformats.org/officeDocument/2006/relationships/theme" Target="theme/theme1.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viewProps" Target="viewProps.xml" Id="rId14"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t" anchorCtr="0" compatLnSpc="1"/>
          <a:lstStyle>
            <a:lvl1pPr defTabSz="914400" eaLnBrk="1" hangingPunct="1">
              <a:defRPr sz="1200">
                <a:latin typeface="Arial" panose="020B0604020202020204" pitchFamily="34" charset="0"/>
                <a:ea typeface="ＭＳ Ｐゴシック" panose="020B0600070205080204" charset="-128"/>
              </a:defRPr>
            </a:lvl1pPr>
          </a:lstStyle>
          <a:p>
            <a:pPr>
              <a:defRPr/>
            </a:pPr>
            <a:endParaRPr lang="ja-JP" altLang="en-US"/>
          </a:p>
        </p:txBody>
      </p:sp>
      <p:sp>
        <p:nvSpPr>
          <p:cNvPr id="3" name="日付プレースホルダ 2"/>
          <p:cNvSpPr>
            <a:spLocks noGrp="1"/>
          </p:cNvSpPr>
          <p:nvPr>
            <p:ph type="dt" sz="quarter" idx="1"/>
          </p:nvPr>
        </p:nvSpPr>
        <p:spPr bwMode="auto">
          <a:xfrm>
            <a:off x="3900488" y="0"/>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t" anchorCtr="0" compatLnSpc="1"/>
          <a:lstStyle>
            <a:lvl1pPr algn="r" defTabSz="914400" eaLnBrk="1" hangingPunct="1">
              <a:defRPr sz="1200">
                <a:latin typeface="Arial" panose="020B0604020202020204" pitchFamily="34" charset="0"/>
                <a:ea typeface="ＭＳ Ｐゴシック" panose="020B0600070205080204" charset="-128"/>
              </a:defRPr>
            </a:lvl1pPr>
          </a:lstStyle>
          <a:p>
            <a:pPr>
              <a:defRPr/>
            </a:pPr>
            <a:fld id="{BEA8533B-C376-4ABC-87A4-CACB3BAF2B9A}" type="datetimeFigureOut">
              <a:rPr lang="ja-JP" altLang="en-US"/>
              <a:t>2020/2/5</a:t>
            </a:fld>
            <a:endParaRPr lang="en-US" altLang="ja-JP"/>
          </a:p>
        </p:txBody>
      </p:sp>
      <p:sp>
        <p:nvSpPr>
          <p:cNvPr id="4" name="フッター プレースホルダ 3"/>
          <p:cNvSpPr>
            <a:spLocks noGrp="1"/>
          </p:cNvSpPr>
          <p:nvPr>
            <p:ph type="ftr" sz="quarter" idx="2"/>
          </p:nvPr>
        </p:nvSpPr>
        <p:spPr bwMode="auto">
          <a:xfrm>
            <a:off x="0" y="9517063"/>
            <a:ext cx="298608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b" anchorCtr="0" compatLnSpc="1"/>
          <a:lstStyle>
            <a:lvl1pPr defTabSz="914400" eaLnBrk="1" hangingPunct="1">
              <a:defRPr sz="1200">
                <a:latin typeface="Arial" panose="020B0604020202020204" pitchFamily="34" charset="0"/>
                <a:ea typeface="ＭＳ Ｐゴシック" panose="020B0600070205080204" charset="-128"/>
              </a:defRPr>
            </a:lvl1pPr>
          </a:lstStyle>
          <a:p>
            <a:pPr>
              <a:defRPr/>
            </a:pPr>
            <a:endParaRPr lang="ja-JP" altLang="en-US"/>
          </a:p>
        </p:txBody>
      </p:sp>
      <p:sp>
        <p:nvSpPr>
          <p:cNvPr id="5" name="スライド番号プレースホルダ 4"/>
          <p:cNvSpPr>
            <a:spLocks noGrp="1"/>
          </p:cNvSpPr>
          <p:nvPr>
            <p:ph type="sldNum" sz="quarter" idx="3"/>
          </p:nvPr>
        </p:nvSpPr>
        <p:spPr bwMode="auto">
          <a:xfrm>
            <a:off x="3900488" y="9517063"/>
            <a:ext cx="2986087"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b" anchorCtr="0" compatLnSpc="1"/>
          <a:lstStyle>
            <a:lvl1pPr algn="r" defTabSz="913130" eaLnBrk="1" hangingPunct="1">
              <a:defRPr sz="1200"/>
            </a:lvl1pPr>
          </a:lstStyle>
          <a:p>
            <a:pPr>
              <a:defRPr/>
            </a:pPr>
            <a:fld id="{E213F800-9160-4DCD-A42E-D5CFC0BB63B3}" type="slidenum">
              <a:rPr lang="ja-JP" altLang="en-US"/>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t" anchorCtr="0" compatLnSpc="1"/>
          <a:lstStyle>
            <a:lvl1pPr defTabSz="914400" eaLnBrk="1" hangingPunct="1">
              <a:defRPr sz="1200">
                <a:latin typeface="Calibri" panose="020F0502020204030204" pitchFamily="34" charset="0"/>
                <a:ea typeface="ＭＳ Ｐゴシック" panose="020B0600070205080204" charset="-128"/>
              </a:defRPr>
            </a:lvl1pPr>
          </a:lstStyle>
          <a:p>
            <a:pPr>
              <a:defRPr/>
            </a:pPr>
            <a:endParaRPr lang="ja-JP" altLang="en-US"/>
          </a:p>
        </p:txBody>
      </p:sp>
      <p:sp>
        <p:nvSpPr>
          <p:cNvPr id="3" name="日付プレースホルダ 2"/>
          <p:cNvSpPr>
            <a:spLocks noGrp="1"/>
          </p:cNvSpPr>
          <p:nvPr>
            <p:ph type="dt" idx="1"/>
          </p:nvPr>
        </p:nvSpPr>
        <p:spPr bwMode="auto">
          <a:xfrm>
            <a:off x="3900488" y="0"/>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t" anchorCtr="0" compatLnSpc="1"/>
          <a:lstStyle>
            <a:lvl1pPr algn="r" defTabSz="914400" eaLnBrk="1" hangingPunct="1">
              <a:defRPr sz="1200">
                <a:latin typeface="Calibri" panose="020F0502020204030204" pitchFamily="34" charset="0"/>
                <a:ea typeface="ＭＳ Ｐゴシック" panose="020B0600070205080204" charset="-128"/>
              </a:defRPr>
            </a:lvl1pPr>
          </a:lstStyle>
          <a:p>
            <a:pPr>
              <a:defRPr/>
            </a:pPr>
            <a:fld id="{7DE96966-833A-4D5D-AB10-C6923DDE46D5}" type="datetimeFigureOut">
              <a:rPr lang="ja-JP" altLang="en-US"/>
              <a:t>2020/2/5</a:t>
            </a:fld>
            <a:endParaRPr lang="en-US" altLang="ja-JP"/>
          </a:p>
        </p:txBody>
      </p:sp>
      <p:sp>
        <p:nvSpPr>
          <p:cNvPr id="4" name="スライド イメージ プレースホルダ 3"/>
          <p:cNvSpPr>
            <a:spLocks noGrp="1" noRot="1" noChangeAspect="1"/>
          </p:cNvSpPr>
          <p:nvPr>
            <p:ph type="sldImg" idx="2"/>
          </p:nvPr>
        </p:nvSpPr>
        <p:spPr>
          <a:xfrm>
            <a:off x="2082800" y="750888"/>
            <a:ext cx="2720975" cy="3757612"/>
          </a:xfrm>
          <a:prstGeom prst="rect">
            <a:avLst/>
          </a:prstGeom>
          <a:noFill/>
          <a:ln w="12700">
            <a:solidFill>
              <a:prstClr val="black"/>
            </a:solidFill>
          </a:ln>
        </p:spPr>
        <p:txBody>
          <a:bodyPr vert="horz" lIns="93624" tIns="46812" rIns="93624" bIns="46812" rtlCol="0" anchor="ctr"/>
          <a:lstStyle/>
          <a:p>
            <a:pPr lvl="0"/>
            <a:endParaRPr lang="ja-JP" altLang="en-US" noProof="0" dirty="0"/>
          </a:p>
        </p:txBody>
      </p:sp>
      <p:sp>
        <p:nvSpPr>
          <p:cNvPr id="5" name="ノート プレースホルダ 4"/>
          <p:cNvSpPr>
            <a:spLocks noGrp="1"/>
          </p:cNvSpPr>
          <p:nvPr>
            <p:ph type="body" sz="quarter" idx="3"/>
          </p:nvPr>
        </p:nvSpPr>
        <p:spPr bwMode="auto">
          <a:xfrm>
            <a:off x="685800" y="4757738"/>
            <a:ext cx="5516563" cy="451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t" anchorCtr="0" compatLnSpc="1"/>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0" y="9515475"/>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b" anchorCtr="0" compatLnSpc="1"/>
          <a:lstStyle>
            <a:lvl1pPr defTabSz="914400" eaLnBrk="1" hangingPunct="1">
              <a:defRPr sz="1200">
                <a:latin typeface="Calibri" panose="020F0502020204030204" pitchFamily="34" charset="0"/>
                <a:ea typeface="ＭＳ Ｐゴシック" panose="020B0600070205080204"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900488" y="9515475"/>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23" tIns="45961" rIns="91923" bIns="45961" numCol="1" anchor="b" anchorCtr="0" compatLnSpc="1"/>
          <a:lstStyle>
            <a:lvl1pPr algn="r" defTabSz="913130" eaLnBrk="1" hangingPunct="1">
              <a:defRPr sz="1200">
                <a:latin typeface="Calibri" panose="020F0502020204030204" pitchFamily="34" charset="0"/>
              </a:defRPr>
            </a:lvl1pPr>
          </a:lstStyle>
          <a:p>
            <a:pPr>
              <a:defRPr/>
            </a:pPr>
            <a:fld id="{57EA486F-9F91-4E49-BD92-229ABD970D39}" type="slidenum">
              <a:rPr lang="ja-JP" altLang="en-US"/>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90855" algn="l" rtl="0" eaLnBrk="0" fontAlgn="base" hangingPunct="0">
      <a:spcBef>
        <a:spcPct val="30000"/>
      </a:spcBef>
      <a:spcAft>
        <a:spcPct val="0"/>
      </a:spcAft>
      <a:defRPr kumimoji="1" sz="1300" kern="1200">
        <a:solidFill>
          <a:schemeClr val="tx1"/>
        </a:solidFill>
        <a:latin typeface="+mn-lt"/>
        <a:ea typeface="+mn-ea"/>
        <a:cs typeface="+mn-cs"/>
      </a:defRPr>
    </a:lvl2pPr>
    <a:lvl3pPr marL="981075" algn="l" rtl="0" eaLnBrk="0" fontAlgn="base" hangingPunct="0">
      <a:spcBef>
        <a:spcPct val="30000"/>
      </a:spcBef>
      <a:spcAft>
        <a:spcPct val="0"/>
      </a:spcAft>
      <a:defRPr kumimoji="1" sz="1300" kern="1200">
        <a:solidFill>
          <a:schemeClr val="tx1"/>
        </a:solidFill>
        <a:latin typeface="+mn-lt"/>
        <a:ea typeface="+mn-ea"/>
        <a:cs typeface="+mn-cs"/>
      </a:defRPr>
    </a:lvl3pPr>
    <a:lvl4pPr marL="1471930" algn="l" rtl="0" eaLnBrk="0" fontAlgn="base" hangingPunct="0">
      <a:spcBef>
        <a:spcPct val="30000"/>
      </a:spcBef>
      <a:spcAft>
        <a:spcPct val="0"/>
      </a:spcAft>
      <a:defRPr kumimoji="1" sz="1300" kern="1200">
        <a:solidFill>
          <a:schemeClr val="tx1"/>
        </a:solidFill>
        <a:latin typeface="+mn-lt"/>
        <a:ea typeface="+mn-ea"/>
        <a:cs typeface="+mn-cs"/>
      </a:defRPr>
    </a:lvl4pPr>
    <a:lvl5pPr marL="1964055" algn="l" rtl="0" eaLnBrk="0" fontAlgn="base" hangingPunct="0">
      <a:spcBef>
        <a:spcPct val="30000"/>
      </a:spcBef>
      <a:spcAft>
        <a:spcPct val="0"/>
      </a:spcAft>
      <a:defRPr kumimoji="1" sz="1300" kern="1200">
        <a:solidFill>
          <a:schemeClr val="tx1"/>
        </a:solidFill>
        <a:latin typeface="+mn-lt"/>
        <a:ea typeface="+mn-ea"/>
        <a:cs typeface="+mn-cs"/>
      </a:defRPr>
    </a:lvl5pPr>
    <a:lvl6pPr marL="2454910" algn="l" defTabSz="981710" rtl="0" eaLnBrk="1" latinLnBrk="0" hangingPunct="1">
      <a:defRPr kumimoji="1" sz="1300" kern="1200">
        <a:solidFill>
          <a:schemeClr val="tx1"/>
        </a:solidFill>
        <a:latin typeface="+mn-lt"/>
        <a:ea typeface="+mn-ea"/>
        <a:cs typeface="+mn-cs"/>
      </a:defRPr>
    </a:lvl6pPr>
    <a:lvl7pPr marL="2945765" algn="l" defTabSz="981710" rtl="0" eaLnBrk="1" latinLnBrk="0" hangingPunct="1">
      <a:defRPr kumimoji="1" sz="1300" kern="1200">
        <a:solidFill>
          <a:schemeClr val="tx1"/>
        </a:solidFill>
        <a:latin typeface="+mn-lt"/>
        <a:ea typeface="+mn-ea"/>
        <a:cs typeface="+mn-cs"/>
      </a:defRPr>
    </a:lvl7pPr>
    <a:lvl8pPr marL="3436620" algn="l" defTabSz="981710" rtl="0" eaLnBrk="1" latinLnBrk="0" hangingPunct="1">
      <a:defRPr kumimoji="1" sz="1300" kern="1200">
        <a:solidFill>
          <a:schemeClr val="tx1"/>
        </a:solidFill>
        <a:latin typeface="+mn-lt"/>
        <a:ea typeface="+mn-ea"/>
        <a:cs typeface="+mn-cs"/>
      </a:defRPr>
    </a:lvl8pPr>
    <a:lvl9pPr marL="3927475" algn="l" defTabSz="98171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ノート プレースホルダ 2"/>
          <p:cNvSpPr>
            <a:spLocks noGrp="1"/>
          </p:cNvSpPr>
          <p:nvPr>
            <p:ph type="body" idx="1"/>
          </p:nvPr>
        </p:nvSpPr>
        <p:spPr>
          <a:noFill/>
        </p:spPr>
        <p:txBody>
          <a:bodyPr/>
          <a:lstStyle/>
          <a:p>
            <a:endParaRPr lang="ja-JP" altLang="en-US" dirty="0"/>
          </a:p>
        </p:txBody>
      </p:sp>
      <p:sp>
        <p:nvSpPr>
          <p:cNvPr id="25604"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91A3C41A-0606-4A65-B7A4-57CB92A246A7}" type="slidenum">
              <a:rPr lang="ja-JP" altLang="en-US" smtClean="0">
                <a:latin typeface="Calibri" panose="020F0502020204030204" pitchFamily="34" charset="0"/>
              </a:rPr>
              <a:t>10</a:t>
            </a:fld>
            <a:endParaRPr lang="en-US" altLang="ja-JP"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a:noFill/>
        </p:spPr>
        <p:txBody>
          <a:bodyPr/>
          <a:lstStyle/>
          <a:p>
            <a:endParaRPr lang="ja-JP" altLang="en-US" dirty="0"/>
          </a:p>
        </p:txBody>
      </p:sp>
      <p:sp>
        <p:nvSpPr>
          <p:cNvPr id="26628" name="スライド番号プレースホルダ 3"/>
          <p:cNvSpPr txBox="1">
            <a:spLocks noGrp="1"/>
          </p:cNvSpPr>
          <p:nvPr/>
        </p:nvSpPr>
        <p:spPr bwMode="auto">
          <a:xfrm>
            <a:off x="3900488" y="9515475"/>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23" tIns="45961" rIns="91923" bIns="45961" anchor="b"/>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fld id="{76813C4F-D1A6-4B68-BFC8-C3FBCA39DDAE}" type="slidenum">
              <a:rPr lang="ja-JP" altLang="en-US" sz="1200">
                <a:latin typeface="Calibri" panose="020F0502020204030204" pitchFamily="34" charset="0"/>
              </a:rPr>
              <a:t>11</a:t>
            </a:fld>
            <a:endParaRPr lang="en-US" altLang="ja-JP"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p:spPr>
        <p:txBody>
          <a:bodyPr/>
          <a:lstStyle/>
          <a:p>
            <a:endParaRPr lang="ja-JP" altLang="en-US" dirty="0"/>
          </a:p>
        </p:txBody>
      </p:sp>
      <p:sp>
        <p:nvSpPr>
          <p:cNvPr id="27652"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B39E681-0F13-479A-A0F0-6E69071EAECF}" type="slidenum">
              <a:rPr lang="ja-JP" altLang="en-US" smtClean="0">
                <a:latin typeface="Calibri" panose="020F0502020204030204" pitchFamily="34" charset="0"/>
              </a:rPr>
              <a:t>11</a:t>
            </a:fld>
            <a:endParaRPr lang="en-US" altLang="ja-JP"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ノート プレースホルダ 2"/>
          <p:cNvSpPr>
            <a:spLocks noGrp="1"/>
          </p:cNvSpPr>
          <p:nvPr>
            <p:ph type="body" idx="1"/>
          </p:nvPr>
        </p:nvSpPr>
        <p:spPr>
          <a:noFill/>
        </p:spPr>
        <p:txBody>
          <a:bodyPr/>
          <a:lstStyle/>
          <a:p>
            <a:endParaRPr lang="ja-JP" altLang="en-US"/>
          </a:p>
        </p:txBody>
      </p:sp>
      <p:sp>
        <p:nvSpPr>
          <p:cNvPr id="28676"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8796774-4280-489E-9F40-B7E0DCF02EB4}" type="slidenum">
              <a:rPr lang="ja-JP" altLang="en-US" smtClean="0">
                <a:latin typeface="Calibri" panose="020F0502020204030204" pitchFamily="34" charset="0"/>
              </a:rPr>
              <a:t>12</a:t>
            </a:fld>
            <a:endParaRPr lang="en-US" altLang="ja-JP">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ノート プレースホルダ 2"/>
          <p:cNvSpPr>
            <a:spLocks noGrp="1"/>
          </p:cNvSpPr>
          <p:nvPr>
            <p:ph type="body" idx="1"/>
          </p:nvPr>
        </p:nvSpPr>
        <p:spPr>
          <a:noFill/>
        </p:spPr>
        <p:txBody>
          <a:bodyPr/>
          <a:lstStyle/>
          <a:p>
            <a:endParaRPr lang="ja-JP" altLang="en-US"/>
          </a:p>
        </p:txBody>
      </p:sp>
      <p:sp>
        <p:nvSpPr>
          <p:cNvPr id="29700"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10097C5E-AD3D-4BD2-A66C-CADBB747FFD0}" type="slidenum">
              <a:rPr lang="ja-JP" altLang="en-US" smtClean="0">
                <a:latin typeface="Calibri" panose="020F0502020204030204" pitchFamily="34" charset="0"/>
              </a:rPr>
              <a:t>13</a:t>
            </a:fld>
            <a:endParaRPr lang="en-US" altLang="ja-JP">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p:spPr>
        <p:txBody>
          <a:bodyPr/>
          <a:lstStyle/>
          <a:p>
            <a:endParaRPr lang="ja-JP" altLang="en-US" dirty="0"/>
          </a:p>
        </p:txBody>
      </p:sp>
      <p:sp>
        <p:nvSpPr>
          <p:cNvPr id="27652"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B39E681-0F13-479A-A0F0-6E69071EAECF}" type="slidenum">
              <a:rPr lang="ja-JP" altLang="en-US" smtClean="0">
                <a:latin typeface="Calibri" panose="020F0502020204030204" pitchFamily="34" charset="0"/>
              </a:rPr>
              <a:t>14</a:t>
            </a:fld>
            <a:endParaRPr lang="en-US" altLang="ja-JP"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p:spPr>
        <p:txBody>
          <a:bodyPr/>
          <a:lstStyle/>
          <a:p>
            <a:endParaRPr lang="ja-JP" altLang="en-US" dirty="0"/>
          </a:p>
        </p:txBody>
      </p:sp>
      <p:sp>
        <p:nvSpPr>
          <p:cNvPr id="27652"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B39E681-0F13-479A-A0F0-6E69071EAECF}" type="slidenum">
              <a:rPr lang="ja-JP" altLang="en-US" smtClean="0">
                <a:latin typeface="Calibri" panose="020F0502020204030204" pitchFamily="34" charset="0"/>
              </a:rPr>
              <a:t>15</a:t>
            </a:fld>
            <a:endParaRPr lang="en-US" altLang="ja-JP"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p:spPr>
        <p:txBody>
          <a:bodyPr/>
          <a:lstStyle/>
          <a:p>
            <a:endParaRPr lang="ja-JP" altLang="en-US" dirty="0"/>
          </a:p>
        </p:txBody>
      </p:sp>
      <p:sp>
        <p:nvSpPr>
          <p:cNvPr id="27652"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B39E681-0F13-479A-A0F0-6E69071EAECF}" type="slidenum">
              <a:rPr lang="ja-JP" altLang="en-US" smtClean="0">
                <a:latin typeface="Calibri" panose="020F0502020204030204" pitchFamily="34" charset="0"/>
              </a:rPr>
              <a:t>16</a:t>
            </a:fld>
            <a:endParaRPr lang="en-US" altLang="ja-JP"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p:spPr>
        <p:txBody>
          <a:bodyPr/>
          <a:lstStyle/>
          <a:p>
            <a:endParaRPr lang="ja-JP" altLang="en-US" dirty="0"/>
          </a:p>
        </p:txBody>
      </p:sp>
      <p:sp>
        <p:nvSpPr>
          <p:cNvPr id="27652" name="スライド番号プレースホルダ 3"/>
          <p:cNvSpPr>
            <a:spLocks noGrp="1"/>
          </p:cNvSpPr>
          <p:nvPr>
            <p:ph type="sldNum" sz="quarter" idx="5"/>
          </p:nvPr>
        </p:nvSpPr>
        <p:spPr>
          <a:noFill/>
        </p:spPr>
        <p:txBody>
          <a:bodyPr/>
          <a:lstStyle>
            <a:lvl1pPr defTabSz="928370">
              <a:defRPr kumimoji="1">
                <a:solidFill>
                  <a:schemeClr val="tx1"/>
                </a:solidFill>
                <a:latin typeface="Arial" panose="020B0604020202020204" pitchFamily="34" charset="0"/>
                <a:ea typeface="ＭＳ Ｐゴシック" panose="020B0600070205080204" charset="-128"/>
              </a:defRPr>
            </a:lvl1pPr>
            <a:lvl2pPr marL="744855" indent="-285750" defTabSz="928370">
              <a:defRPr kumimoji="1">
                <a:solidFill>
                  <a:schemeClr val="tx1"/>
                </a:solidFill>
                <a:latin typeface="Arial" panose="020B0604020202020204" pitchFamily="34" charset="0"/>
                <a:ea typeface="ＭＳ Ｐゴシック" panose="020B0600070205080204" charset="-128"/>
              </a:defRPr>
            </a:lvl2pPr>
            <a:lvl3pPr marL="1144905" indent="-228600" defTabSz="928370">
              <a:defRPr kumimoji="1">
                <a:solidFill>
                  <a:schemeClr val="tx1"/>
                </a:solidFill>
                <a:latin typeface="Arial" panose="020B0604020202020204" pitchFamily="34" charset="0"/>
                <a:ea typeface="ＭＳ Ｐゴシック" panose="020B0600070205080204" charset="-128"/>
              </a:defRPr>
            </a:lvl3pPr>
            <a:lvl4pPr marL="1603375" indent="-228600" defTabSz="928370">
              <a:defRPr kumimoji="1">
                <a:solidFill>
                  <a:schemeClr val="tx1"/>
                </a:solidFill>
                <a:latin typeface="Arial" panose="020B0604020202020204" pitchFamily="34" charset="0"/>
                <a:ea typeface="ＭＳ Ｐゴシック" panose="020B0600070205080204" charset="-128"/>
              </a:defRPr>
            </a:lvl4pPr>
            <a:lvl5pPr marL="2062480" indent="-228600" defTabSz="928370">
              <a:defRPr kumimoji="1">
                <a:solidFill>
                  <a:schemeClr val="tx1"/>
                </a:solidFill>
                <a:latin typeface="Arial" panose="020B0604020202020204" pitchFamily="34" charset="0"/>
                <a:ea typeface="ＭＳ Ｐゴシック" panose="020B0600070205080204" charset="-128"/>
              </a:defRPr>
            </a:lvl5pPr>
            <a:lvl6pPr marL="25196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68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340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91280" indent="-228600" defTabSz="92837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fld id="{4B39E681-0F13-479A-A0F0-6E69071EAECF}" type="slidenum">
              <a:rPr lang="ja-JP" altLang="en-US" smtClean="0">
                <a:latin typeface="Calibri" panose="020F0502020204030204" pitchFamily="34" charset="0"/>
              </a:rPr>
              <a:t>17</a:t>
            </a:fld>
            <a:endParaRPr lang="en-US" altLang="ja-JP"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p:txBody>
          <a:bodyPr/>
          <a:lstStyle>
            <a:lvl1pPr>
              <a:defRPr/>
            </a:lvl1pPr>
          </a:lstStyle>
          <a:p>
            <a:pPr>
              <a:defRPr/>
            </a:pPr>
            <a:fld id="{7153B1B6-1BC3-4754-B5B6-1D1F166B39CA}" type="slidenum">
              <a:rPr lang="en-US" altLang="ja-JP"/>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p:txBody>
          <a:bodyPr/>
          <a:lstStyle>
            <a:lvl1pPr>
              <a:defRPr/>
            </a:lvl1pPr>
          </a:lstStyle>
          <a:p>
            <a:pPr>
              <a:defRPr/>
            </a:pPr>
            <a:fld id="{33177FCD-0997-431B-87DE-8E07AB8DE362}" type="slidenum">
              <a:rPr lang="en-US" altLang="ja-JP"/>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p:txBody>
          <a:bodyPr/>
          <a:lstStyle>
            <a:lvl1pPr>
              <a:defRPr/>
            </a:lvl1pPr>
          </a:lstStyle>
          <a:p>
            <a:pPr>
              <a:defRPr/>
            </a:pPr>
            <a:fld id="{0DB0604A-FCDA-406C-9A8D-9B35C3402DA4}" type="slidenum">
              <a:rPr lang="en-US" altLang="ja-JP"/>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4"/>
          </p:nvPr>
        </p:nvSpPr>
        <p:spPr>
          <a:xfrm>
            <a:off x="5768975" y="0"/>
            <a:ext cx="1763713" cy="317500"/>
          </a:xfrm>
          <a:prstGeom prst="rect">
            <a:avLst/>
          </a:prstGeom>
        </p:spPr>
        <p:txBody>
          <a:bodyPr vert="horz" wrap="square" lIns="102870" tIns="51435" rIns="102870" bIns="51435" numCol="1" anchor="ctr" anchorCtr="0" compatLnSpc="1"/>
          <a:lstStyle>
            <a:lvl1pPr algn="r" eaLnBrk="1" hangingPunct="1">
              <a:defRPr sz="1400">
                <a:latin typeface="ＭＳ 明朝" panose="02020609040205080304" pitchFamily="17" charset="-128"/>
                <a:ea typeface="ＭＳ 明朝" panose="02020609040205080304" pitchFamily="17" charset="-128"/>
              </a:defRPr>
            </a:lvl1pPr>
          </a:lstStyle>
          <a:p>
            <a:pPr>
              <a:defRPr/>
            </a:pPr>
            <a:fld id="{BAD6E9C1-B5DB-4D5D-81C9-0E841FB08B64}" type="slidenum">
              <a:rPr lang="en-US" altLang="ja-JP"/>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rtl="0" eaLnBrk="0" fontAlgn="base" hangingPunct="0">
        <a:spcBef>
          <a:spcPct val="0"/>
        </a:spcBef>
        <a:spcAft>
          <a:spcPct val="0"/>
        </a:spcAft>
        <a:defRPr kumimoji="1" sz="4700" kern="1200">
          <a:solidFill>
            <a:schemeClr val="tx1"/>
          </a:solidFill>
          <a:latin typeface="+mj-lt"/>
          <a:ea typeface="+mj-ea"/>
          <a:cs typeface="+mj-cs"/>
        </a:defRPr>
      </a:lvl1pPr>
      <a:lvl2pPr algn="ctr" rtl="0" eaLnBrk="0" fontAlgn="base" hangingPunct="0">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2pPr>
      <a:lvl3pPr algn="ctr" rtl="0" eaLnBrk="0" fontAlgn="base" hangingPunct="0">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3pPr>
      <a:lvl4pPr algn="ctr" rtl="0" eaLnBrk="0" fontAlgn="base" hangingPunct="0">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4pPr>
      <a:lvl5pPr algn="ctr" rtl="0" eaLnBrk="0" fontAlgn="base" hangingPunct="0">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5pPr>
      <a:lvl6pPr marL="490855" algn="ctr" rtl="0" fontAlgn="base">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6pPr>
      <a:lvl7pPr marL="981710" algn="ctr" rtl="0" fontAlgn="base">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7pPr>
      <a:lvl8pPr marL="1472565" algn="ctr" rtl="0" fontAlgn="base">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8pPr>
      <a:lvl9pPr marL="1964055" algn="ctr" rtl="0" fontAlgn="base">
        <a:spcBef>
          <a:spcPct val="0"/>
        </a:spcBef>
        <a:spcAft>
          <a:spcPct val="0"/>
        </a:spcAft>
        <a:defRPr kumimoji="1" sz="4700">
          <a:solidFill>
            <a:schemeClr val="tx1"/>
          </a:solidFill>
          <a:latin typeface="Calibri" panose="020F0502020204030204" pitchFamily="34" charset="0"/>
          <a:ea typeface="ＭＳ Ｐゴシック" panose="020B0600070205080204" charset="-128"/>
        </a:defRPr>
      </a:lvl9pPr>
    </p:titleStyle>
    <p:bodyStyle>
      <a:lvl1pPr marL="367030" indent="-367030" algn="l" rtl="0" eaLnBrk="0" fontAlgn="base" hangingPunct="0">
        <a:spcBef>
          <a:spcPct val="20000"/>
        </a:spcBef>
        <a:spcAft>
          <a:spcPct val="0"/>
        </a:spcAft>
        <a:buFont typeface="Arial" panose="020B0604020202020204" pitchFamily="34" charset="0"/>
        <a:buChar char="•"/>
        <a:defRPr kumimoji="1" sz="3400" kern="1200">
          <a:solidFill>
            <a:schemeClr val="tx1"/>
          </a:solidFill>
          <a:latin typeface="+mn-lt"/>
          <a:ea typeface="+mn-ea"/>
          <a:cs typeface="+mn-cs"/>
        </a:defRPr>
      </a:lvl1pPr>
      <a:lvl2pPr marL="796925" indent="-306705" algn="l" rtl="0" eaLnBrk="0" fontAlgn="base" hangingPunct="0">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27455" indent="-244475" algn="l"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17675" indent="-24447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208530" indent="-24447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700020" indent="-245745" algn="l" defTabSz="98171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90875" indent="-245745" algn="l" defTabSz="98171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82365" indent="-245745" algn="l" defTabSz="98171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73220" indent="-245745" algn="l" defTabSz="98171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81710" rtl="0" eaLnBrk="1" latinLnBrk="0" hangingPunct="1">
        <a:defRPr kumimoji="1" sz="1900" kern="1200">
          <a:solidFill>
            <a:schemeClr val="tx1"/>
          </a:solidFill>
          <a:latin typeface="+mn-lt"/>
          <a:ea typeface="+mn-ea"/>
          <a:cs typeface="+mn-cs"/>
        </a:defRPr>
      </a:lvl1pPr>
      <a:lvl2pPr marL="490855" algn="l" defTabSz="981710" rtl="0" eaLnBrk="1" latinLnBrk="0" hangingPunct="1">
        <a:defRPr kumimoji="1" sz="1900" kern="1200">
          <a:solidFill>
            <a:schemeClr val="tx1"/>
          </a:solidFill>
          <a:latin typeface="+mn-lt"/>
          <a:ea typeface="+mn-ea"/>
          <a:cs typeface="+mn-cs"/>
        </a:defRPr>
      </a:lvl2pPr>
      <a:lvl3pPr marL="981710" algn="l" defTabSz="981710" rtl="0" eaLnBrk="1" latinLnBrk="0" hangingPunct="1">
        <a:defRPr kumimoji="1" sz="1900" kern="1200">
          <a:solidFill>
            <a:schemeClr val="tx1"/>
          </a:solidFill>
          <a:latin typeface="+mn-lt"/>
          <a:ea typeface="+mn-ea"/>
          <a:cs typeface="+mn-cs"/>
        </a:defRPr>
      </a:lvl3pPr>
      <a:lvl4pPr marL="1472565" algn="l" defTabSz="981710" rtl="0" eaLnBrk="1" latinLnBrk="0" hangingPunct="1">
        <a:defRPr kumimoji="1" sz="1900" kern="1200">
          <a:solidFill>
            <a:schemeClr val="tx1"/>
          </a:solidFill>
          <a:latin typeface="+mn-lt"/>
          <a:ea typeface="+mn-ea"/>
          <a:cs typeface="+mn-cs"/>
        </a:defRPr>
      </a:lvl4pPr>
      <a:lvl5pPr marL="1964055" algn="l" defTabSz="981710" rtl="0" eaLnBrk="1" latinLnBrk="0" hangingPunct="1">
        <a:defRPr kumimoji="1" sz="1900" kern="1200">
          <a:solidFill>
            <a:schemeClr val="tx1"/>
          </a:solidFill>
          <a:latin typeface="+mn-lt"/>
          <a:ea typeface="+mn-ea"/>
          <a:cs typeface="+mn-cs"/>
        </a:defRPr>
      </a:lvl5pPr>
      <a:lvl6pPr marL="2454910" algn="l" defTabSz="981710" rtl="0" eaLnBrk="1" latinLnBrk="0" hangingPunct="1">
        <a:defRPr kumimoji="1" sz="1900" kern="1200">
          <a:solidFill>
            <a:schemeClr val="tx1"/>
          </a:solidFill>
          <a:latin typeface="+mn-lt"/>
          <a:ea typeface="+mn-ea"/>
          <a:cs typeface="+mn-cs"/>
        </a:defRPr>
      </a:lvl6pPr>
      <a:lvl7pPr marL="2945765" algn="l" defTabSz="981710" rtl="0" eaLnBrk="1" latinLnBrk="0" hangingPunct="1">
        <a:defRPr kumimoji="1" sz="1900" kern="1200">
          <a:solidFill>
            <a:schemeClr val="tx1"/>
          </a:solidFill>
          <a:latin typeface="+mn-lt"/>
          <a:ea typeface="+mn-ea"/>
          <a:cs typeface="+mn-cs"/>
        </a:defRPr>
      </a:lvl7pPr>
      <a:lvl8pPr marL="3436620" algn="l" defTabSz="981710" rtl="0" eaLnBrk="1" latinLnBrk="0" hangingPunct="1">
        <a:defRPr kumimoji="1" sz="1900" kern="1200">
          <a:solidFill>
            <a:schemeClr val="tx1"/>
          </a:solidFill>
          <a:latin typeface="+mn-lt"/>
          <a:ea typeface="+mn-ea"/>
          <a:cs typeface="+mn-cs"/>
        </a:defRPr>
      </a:lvl8pPr>
      <a:lvl9pPr marL="3927475" algn="l" defTabSz="98171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3"/>
          <p:cNvSpPr txBox="1">
            <a:spLocks noChangeArrowheads="1"/>
          </p:cNvSpPr>
          <p:nvPr/>
        </p:nvSpPr>
        <p:spPr bwMode="auto">
          <a:xfrm>
            <a:off x="977900" y="441325"/>
            <a:ext cx="56007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b="1" dirty="0">
                <a:latin typeface="HGPｺﾞｼｯｸE" pitchFamily="50" charset="-128"/>
                <a:ea typeface="ＭＳ 明朝" panose="02020609040205080304" pitchFamily="17" charset="-128"/>
              </a:rPr>
              <a:t>第３６回全自衛隊拳法選手権大会</a:t>
            </a:r>
            <a:endParaRPr lang="en-US" altLang="ja-JP" b="1" dirty="0">
              <a:latin typeface="HGPｺﾞｼｯｸE" pitchFamily="50" charset="-128"/>
              <a:ea typeface="ＭＳ 明朝" panose="02020609040205080304" pitchFamily="17" charset="-128"/>
            </a:endParaRPr>
          </a:p>
          <a:p>
            <a:pPr algn="ctr" eaLnBrk="1" hangingPunct="1"/>
            <a:r>
              <a:rPr lang="ja-JP" altLang="en-US" sz="2800" b="1" dirty="0">
                <a:latin typeface="HGPｺﾞｼｯｸE" pitchFamily="50" charset="-128"/>
                <a:ea typeface="ＭＳ 明朝" panose="02020609040205080304" pitchFamily="17" charset="-128"/>
              </a:rPr>
              <a:t>団体戦参加申込み書（記入例）</a:t>
            </a:r>
          </a:p>
        </p:txBody>
      </p:sp>
      <p:graphicFrame>
        <p:nvGraphicFramePr>
          <p:cNvPr id="10454" name="Group 214"/>
          <p:cNvGraphicFramePr>
            <a:graphicFrameLocks noGrp="1"/>
          </p:cNvGraphicFramePr>
          <p:nvPr/>
        </p:nvGraphicFramePr>
        <p:xfrm>
          <a:off x="406400" y="1270000"/>
          <a:ext cx="6924676" cy="8789991"/>
        </p:xfrm>
        <a:graphic>
          <a:graphicData uri="http://schemas.openxmlformats.org/drawingml/2006/table">
            <a:tbl>
              <a:tblPr/>
              <a:tblGrid>
                <a:gridCol w="241318">
                  <a:extLst>
                    <a:ext uri="{9D8B030D-6E8A-4147-A177-3AD203B41FA5}">
                      <a16:colId xmlns:a16="http://schemas.microsoft.com/office/drawing/2014/main" val="20000"/>
                    </a:ext>
                  </a:extLst>
                </a:gridCol>
                <a:gridCol w="365152">
                  <a:extLst>
                    <a:ext uri="{9D8B030D-6E8A-4147-A177-3AD203B41FA5}">
                      <a16:colId xmlns:a16="http://schemas.microsoft.com/office/drawing/2014/main" val="20001"/>
                    </a:ext>
                  </a:extLst>
                </a:gridCol>
                <a:gridCol w="644573">
                  <a:extLst>
                    <a:ext uri="{9D8B030D-6E8A-4147-A177-3AD203B41FA5}">
                      <a16:colId xmlns:a16="http://schemas.microsoft.com/office/drawing/2014/main" val="20002"/>
                    </a:ext>
                  </a:extLst>
                </a:gridCol>
                <a:gridCol w="776345">
                  <a:extLst>
                    <a:ext uri="{9D8B030D-6E8A-4147-A177-3AD203B41FA5}">
                      <a16:colId xmlns:a16="http://schemas.microsoft.com/office/drawing/2014/main" val="20003"/>
                    </a:ext>
                  </a:extLst>
                </a:gridCol>
                <a:gridCol w="61405">
                  <a:extLst>
                    <a:ext uri="{9D8B030D-6E8A-4147-A177-3AD203B41FA5}">
                      <a16:colId xmlns:a16="http://schemas.microsoft.com/office/drawing/2014/main" val="20004"/>
                    </a:ext>
                  </a:extLst>
                </a:gridCol>
                <a:gridCol w="420719">
                  <a:extLst>
                    <a:ext uri="{9D8B030D-6E8A-4147-A177-3AD203B41FA5}">
                      <a16:colId xmlns:a16="http://schemas.microsoft.com/office/drawing/2014/main" val="20005"/>
                    </a:ext>
                  </a:extLst>
                </a:gridCol>
                <a:gridCol w="898591">
                  <a:extLst>
                    <a:ext uri="{9D8B030D-6E8A-4147-A177-3AD203B41FA5}">
                      <a16:colId xmlns:a16="http://schemas.microsoft.com/office/drawing/2014/main" val="20006"/>
                    </a:ext>
                  </a:extLst>
                </a:gridCol>
                <a:gridCol w="566779">
                  <a:extLst>
                    <a:ext uri="{9D8B030D-6E8A-4147-A177-3AD203B41FA5}">
                      <a16:colId xmlns:a16="http://schemas.microsoft.com/office/drawing/2014/main" val="20007"/>
                    </a:ext>
                  </a:extLst>
                </a:gridCol>
                <a:gridCol w="493750">
                  <a:extLst>
                    <a:ext uri="{9D8B030D-6E8A-4147-A177-3AD203B41FA5}">
                      <a16:colId xmlns:a16="http://schemas.microsoft.com/office/drawing/2014/main" val="20008"/>
                    </a:ext>
                  </a:extLst>
                </a:gridCol>
                <a:gridCol w="182575">
                  <a:extLst>
                    <a:ext uri="{9D8B030D-6E8A-4147-A177-3AD203B41FA5}">
                      <a16:colId xmlns:a16="http://schemas.microsoft.com/office/drawing/2014/main" val="20009"/>
                    </a:ext>
                  </a:extLst>
                </a:gridCol>
                <a:gridCol w="203215">
                  <a:extLst>
                    <a:ext uri="{9D8B030D-6E8A-4147-A177-3AD203B41FA5}">
                      <a16:colId xmlns:a16="http://schemas.microsoft.com/office/drawing/2014/main" val="20010"/>
                    </a:ext>
                  </a:extLst>
                </a:gridCol>
                <a:gridCol w="873190">
                  <a:extLst>
                    <a:ext uri="{9D8B030D-6E8A-4147-A177-3AD203B41FA5}">
                      <a16:colId xmlns:a16="http://schemas.microsoft.com/office/drawing/2014/main" val="20011"/>
                    </a:ext>
                  </a:extLst>
                </a:gridCol>
                <a:gridCol w="1197064">
                  <a:extLst>
                    <a:ext uri="{9D8B030D-6E8A-4147-A177-3AD203B41FA5}">
                      <a16:colId xmlns:a16="http://schemas.microsoft.com/office/drawing/2014/main" val="20012"/>
                    </a:ext>
                  </a:extLst>
                </a:gridCol>
              </a:tblGrid>
              <a:tr h="546100">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8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チーム名</a:t>
                      </a:r>
                      <a:endParaRPr kumimoji="1" lang="en-US" altLang="ja-JP" sz="18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10">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第３４普通科連隊</a:t>
                      </a: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46075">
                <a:tc rowSpan="2"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監督・代表者</a:t>
                      </a: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ja-JP"/>
                    </a:p>
                  </a:txBody>
                  <a:tcPr/>
                </a:tc>
                <a:tc rowSpan="2"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氏　　名（年齢）</a:t>
                      </a:r>
                    </a:p>
                  </a:txBody>
                  <a:tcPr marL="91447" marR="91447"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階級</a:t>
                      </a:r>
                    </a:p>
                  </a:txBody>
                  <a:tcPr marL="91447" marR="91447"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所属部隊名</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隊・中隊まで</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91447" marR="91447"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54025">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○○○（４６）</a:t>
                      </a:r>
                    </a:p>
                  </a:txBody>
                  <a:tcPr marL="91447" marR="91447"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３尉</a:t>
                      </a:r>
                    </a:p>
                  </a:txBody>
                  <a:tcPr marL="91447" marR="91447"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第３４普通科連隊第２中隊</a:t>
                      </a:r>
                    </a:p>
                  </a:txBody>
                  <a:tcPr marL="91447" marR="91447"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601663">
                <a:tc rowSpan="3"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連絡先</a:t>
                      </a: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ja-JP"/>
                    </a:p>
                  </a:txBody>
                  <a:tcPr/>
                </a:tc>
                <a:tc rowSpan="3"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専用線、ＦＡＸ</a:t>
                      </a:r>
                      <a:br>
                        <a:rPr kumimoji="1"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br>
                      <a:r>
                        <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（基地番、内線）</a:t>
                      </a:r>
                    </a:p>
                  </a:txBody>
                  <a:tcPr marL="0" marR="0"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496888">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携帯番号</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496888">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E</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ﾒｰﾙｱﾄﾞﾚｽ</a:t>
                      </a:r>
                      <a:endParaRPr kumimoji="1" lang="en-US" altLang="ja-JP" sz="11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7465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No</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区分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　級</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氏　　　　名</a:t>
                      </a: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年　齢</a:t>
                      </a: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生年月日（西暦：例</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1971</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6"/>
                  </a:ext>
                </a:extLst>
              </a:tr>
              <a:tr h="374650">
                <a:tc rowSpan="10">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団</a:t>
                      </a: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体</a:t>
                      </a: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戦</a:t>
                      </a:r>
                    </a:p>
                  </a:txBody>
                  <a:tcPr marL="0" marR="0" marT="0" marB="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１</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監　督</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３尉</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４６</a:t>
                      </a: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１９７１．１１．１１</a:t>
                      </a: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7"/>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コーチ</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8"/>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３</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大　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9"/>
                  </a:ext>
                </a:extLst>
              </a:tr>
              <a:tr h="373063">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４</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副　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0"/>
                  </a:ext>
                </a:extLst>
              </a:tr>
              <a:tr h="365125">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５</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中　堅</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1"/>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６</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次　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2"/>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７</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先　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3"/>
                  </a:ext>
                </a:extLst>
              </a:tr>
              <a:tr h="34290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８</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補　欠</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4"/>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９</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5"/>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１０</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6"/>
                  </a:ext>
                </a:extLst>
              </a:tr>
              <a:tr h="374650">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勤務員</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（階級）３曹</a:t>
                      </a: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（氏名）板妻　零　</a:t>
                      </a: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（生年月日）１９９０．３．１１</a:t>
                      </a:r>
                    </a:p>
                  </a:txBody>
                  <a:tcPr marL="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7"/>
                  </a:ext>
                </a:extLst>
              </a:tr>
              <a:tr h="452438">
                <a:tc rowSpan="3"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移動行動予定</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ja-JP"/>
                    </a:p>
                  </a:txBody>
                  <a:tcPr/>
                </a:tc>
                <a:tc rowSpan="3"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行動予定日</a:t>
                      </a:r>
                      <a:r>
                        <a:rPr kumimoji="1" lang="en-US" altLang="ja-JP"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３．６</a:t>
                      </a: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火</a:t>
                      </a: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～３．１２</a:t>
                      </a: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外出証の必要数</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５　　枚</a:t>
                      </a: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487363">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移動手段</a:t>
                      </a:r>
                      <a:endParaRPr kumimoji="1" lang="en-US" altLang="ja-JP"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（規模）</a:t>
                      </a: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（該当車種に○囲み）</a:t>
                      </a:r>
                      <a:endPar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大型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１　　マイクロバス</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高機</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１</a:t>
                      </a: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中型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小型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455613">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宿泊人員</a:t>
                      </a: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Calibri" panose="020F0502020204030204" pitchFamily="34" charset="0"/>
                          <a:ea typeface="ＭＳ 明朝" panose="02020609040205080304" pitchFamily="17" charset="-128"/>
                        </a:rPr>
                        <a:t>１５名</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
        <p:nvSpPr>
          <p:cNvPr id="1140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１２</a:t>
            </a:r>
          </a:p>
          <a:p>
            <a:pPr algn="r" eaLnBrk="1" hangingPunct="1"/>
            <a:r>
              <a:rPr lang="ja-JP" altLang="en-US" sz="1200" dirty="0">
                <a:latin typeface="ＭＳ 明朝" panose="02020609040205080304" pitchFamily="17" charset="-128"/>
                <a:ea typeface="ＭＳ 明朝" panose="02020609040205080304" pitchFamily="17" charset="-128"/>
              </a:rPr>
              <a:t>付表第２－１</a:t>
            </a:r>
          </a:p>
        </p:txBody>
      </p:sp>
      <p:sp>
        <p:nvSpPr>
          <p:cNvPr id="11409" name="正方形/長方形 4"/>
          <p:cNvSpPr>
            <a:spLocks noChangeArrowheads="1"/>
          </p:cNvSpPr>
          <p:nvPr/>
        </p:nvSpPr>
        <p:spPr bwMode="auto">
          <a:xfrm>
            <a:off x="3381375" y="2806700"/>
            <a:ext cx="3463925" cy="1054100"/>
          </a:xfrm>
          <a:prstGeom prst="rect">
            <a:avLst/>
          </a:prstGeom>
          <a:solidFill>
            <a:schemeClr val="bg1"/>
          </a:solidFill>
          <a:ln w="9525">
            <a:solidFill>
              <a:srgbClr val="FF0000"/>
            </a:solidFill>
            <a:miter lim="800000"/>
          </a:ln>
        </p:spPr>
        <p:txBody>
          <a:bodyPr lIns="36000" tIns="36000" rIns="36000" bIns="36000" anchor="ct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緊急連絡用に必ず記入して下さい。</a:t>
            </a:r>
            <a:endParaRPr lang="en-US" altLang="ja-JP" sz="1000" dirty="0">
              <a:latin typeface="ＭＳ 明朝" panose="02020609040205080304" pitchFamily="17" charset="-128"/>
              <a:ea typeface="ＭＳ 明朝" panose="02020609040205080304" pitchFamily="17" charset="-128"/>
            </a:endParaRPr>
          </a:p>
          <a:p>
            <a:pPr algn="ctr" eaLnBrk="1" hangingPunct="1"/>
            <a:endParaRPr lang="en-US" altLang="ja-JP" sz="1000" dirty="0">
              <a:latin typeface="ＭＳ 明朝" panose="02020609040205080304" pitchFamily="17" charset="-128"/>
              <a:ea typeface="ＭＳ 明朝" panose="02020609040205080304" pitchFamily="17" charset="-128"/>
            </a:endParaRPr>
          </a:p>
          <a:p>
            <a:pPr algn="ctr" eaLnBrk="1" hangingPunct="1"/>
            <a:r>
              <a:rPr lang="ja-JP" altLang="en-US" sz="1000" dirty="0">
                <a:latin typeface="ＭＳ 明朝" panose="02020609040205080304" pitchFamily="17" charset="-128"/>
                <a:ea typeface="ＭＳ 明朝" panose="02020609040205080304" pitchFamily="17" charset="-128"/>
              </a:rPr>
              <a:t>ＦＡＸは、部隊で確実に調整の上、記入して下さい</a:t>
            </a:r>
            <a:endParaRPr lang="en-US" altLang="ja-JP" sz="1000" dirty="0">
              <a:latin typeface="ＭＳ 明朝" panose="02020609040205080304" pitchFamily="17" charset="-128"/>
              <a:ea typeface="ＭＳ 明朝" panose="02020609040205080304" pitchFamily="17" charset="-128"/>
            </a:endParaRPr>
          </a:p>
        </p:txBody>
      </p:sp>
      <p:sp>
        <p:nvSpPr>
          <p:cNvPr id="11410" name="正方形/長方形 6"/>
          <p:cNvSpPr>
            <a:spLocks noChangeArrowheads="1"/>
          </p:cNvSpPr>
          <p:nvPr/>
        </p:nvSpPr>
        <p:spPr bwMode="auto">
          <a:xfrm>
            <a:off x="5600700" y="5221288"/>
            <a:ext cx="1562100" cy="1071562"/>
          </a:xfrm>
          <a:prstGeom prst="rect">
            <a:avLst/>
          </a:prstGeom>
          <a:solidFill>
            <a:schemeClr val="bg1"/>
          </a:solidFill>
          <a:ln w="9525">
            <a:solidFill>
              <a:srgbClr val="FF0000"/>
            </a:solidFill>
            <a:miter lim="800000"/>
          </a:ln>
        </p:spPr>
        <p:txBody>
          <a:bodyPr lIns="36000" tIns="36000" rIns="36000" bIns="36000" anchor="ct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保険請求に</a:t>
            </a:r>
            <a:endParaRPr lang="en-US" altLang="ja-JP" sz="1000" dirty="0">
              <a:latin typeface="ＭＳ 明朝" panose="02020609040205080304" pitchFamily="17" charset="-128"/>
              <a:ea typeface="ＭＳ 明朝" panose="02020609040205080304" pitchFamily="17" charset="-128"/>
            </a:endParaRPr>
          </a:p>
          <a:p>
            <a:pPr algn="ctr" eaLnBrk="1" hangingPunct="1"/>
            <a:r>
              <a:rPr lang="ja-JP" altLang="en-US" sz="1000" dirty="0">
                <a:latin typeface="ＭＳ 明朝" panose="02020609040205080304" pitchFamily="17" charset="-128"/>
                <a:ea typeface="ＭＳ 明朝" panose="02020609040205080304" pitchFamily="17" charset="-128"/>
              </a:rPr>
              <a:t>「生年月日」必要</a:t>
            </a:r>
            <a:endParaRPr lang="en-US" altLang="ja-JP" sz="1000" dirty="0">
              <a:latin typeface="ＭＳ 明朝" panose="02020609040205080304" pitchFamily="17" charset="-128"/>
              <a:ea typeface="ＭＳ 明朝" panose="02020609040205080304" pitchFamily="17" charset="-128"/>
            </a:endParaRPr>
          </a:p>
          <a:p>
            <a:pPr algn="ctr" eaLnBrk="1" hangingPunct="1"/>
            <a:endParaRPr lang="en-US" altLang="ja-JP" sz="1000" dirty="0">
              <a:latin typeface="ＭＳ 明朝" panose="02020609040205080304" pitchFamily="17" charset="-128"/>
              <a:ea typeface="ＭＳ 明朝" panose="02020609040205080304"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テキスト ボックス 3"/>
          <p:cNvSpPr txBox="1">
            <a:spLocks noChangeArrowheads="1"/>
          </p:cNvSpPr>
          <p:nvPr/>
        </p:nvSpPr>
        <p:spPr bwMode="auto">
          <a:xfrm>
            <a:off x="977900" y="441325"/>
            <a:ext cx="56007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b="1" dirty="0">
                <a:latin typeface="HGPｺﾞｼｯｸE" pitchFamily="50" charset="-128"/>
                <a:ea typeface="ＭＳ 明朝" panose="02020609040205080304" pitchFamily="17" charset="-128"/>
              </a:rPr>
              <a:t>第３６回全自衛隊拳法選手権大会</a:t>
            </a:r>
            <a:endParaRPr lang="en-US" altLang="ja-JP" b="1" dirty="0">
              <a:latin typeface="HGPｺﾞｼｯｸE" pitchFamily="50" charset="-128"/>
              <a:ea typeface="ＭＳ 明朝" panose="02020609040205080304" pitchFamily="17" charset="-128"/>
            </a:endParaRPr>
          </a:p>
          <a:p>
            <a:pPr algn="ctr" eaLnBrk="1" hangingPunct="1"/>
            <a:r>
              <a:rPr lang="ja-JP" altLang="en-US" sz="2800" b="1" dirty="0">
                <a:latin typeface="HGPｺﾞｼｯｸE" pitchFamily="50" charset="-128"/>
                <a:ea typeface="ＭＳ 明朝" panose="02020609040205080304" pitchFamily="17" charset="-128"/>
              </a:rPr>
              <a:t>団体戦参加申込み書</a:t>
            </a:r>
          </a:p>
        </p:txBody>
      </p:sp>
      <p:graphicFrame>
        <p:nvGraphicFramePr>
          <p:cNvPr id="31896" name="Group 152"/>
          <p:cNvGraphicFramePr>
            <a:graphicFrameLocks noGrp="1"/>
          </p:cNvGraphicFramePr>
          <p:nvPr/>
        </p:nvGraphicFramePr>
        <p:xfrm>
          <a:off x="406400" y="1270000"/>
          <a:ext cx="6929440" cy="8728078"/>
        </p:xfrm>
        <a:graphic>
          <a:graphicData uri="http://schemas.openxmlformats.org/drawingml/2006/table">
            <a:tbl>
              <a:tblPr/>
              <a:tblGrid>
                <a:gridCol w="241318">
                  <a:extLst>
                    <a:ext uri="{9D8B030D-6E8A-4147-A177-3AD203B41FA5}">
                      <a16:colId xmlns:a16="http://schemas.microsoft.com/office/drawing/2014/main" val="20000"/>
                    </a:ext>
                  </a:extLst>
                </a:gridCol>
                <a:gridCol w="365152">
                  <a:extLst>
                    <a:ext uri="{9D8B030D-6E8A-4147-A177-3AD203B41FA5}">
                      <a16:colId xmlns:a16="http://schemas.microsoft.com/office/drawing/2014/main" val="20001"/>
                    </a:ext>
                  </a:extLst>
                </a:gridCol>
                <a:gridCol w="644573">
                  <a:extLst>
                    <a:ext uri="{9D8B030D-6E8A-4147-A177-3AD203B41FA5}">
                      <a16:colId xmlns:a16="http://schemas.microsoft.com/office/drawing/2014/main" val="20002"/>
                    </a:ext>
                  </a:extLst>
                </a:gridCol>
                <a:gridCol w="776345">
                  <a:extLst>
                    <a:ext uri="{9D8B030D-6E8A-4147-A177-3AD203B41FA5}">
                      <a16:colId xmlns:a16="http://schemas.microsoft.com/office/drawing/2014/main" val="20003"/>
                    </a:ext>
                  </a:extLst>
                </a:gridCol>
                <a:gridCol w="61405">
                  <a:extLst>
                    <a:ext uri="{9D8B030D-6E8A-4147-A177-3AD203B41FA5}">
                      <a16:colId xmlns:a16="http://schemas.microsoft.com/office/drawing/2014/main" val="20004"/>
                    </a:ext>
                  </a:extLst>
                </a:gridCol>
                <a:gridCol w="425481">
                  <a:extLst>
                    <a:ext uri="{9D8B030D-6E8A-4147-A177-3AD203B41FA5}">
                      <a16:colId xmlns:a16="http://schemas.microsoft.com/office/drawing/2014/main" val="20005"/>
                    </a:ext>
                  </a:extLst>
                </a:gridCol>
                <a:gridCol w="898592">
                  <a:extLst>
                    <a:ext uri="{9D8B030D-6E8A-4147-A177-3AD203B41FA5}">
                      <a16:colId xmlns:a16="http://schemas.microsoft.com/office/drawing/2014/main" val="20006"/>
                    </a:ext>
                  </a:extLst>
                </a:gridCol>
                <a:gridCol w="566779">
                  <a:extLst>
                    <a:ext uri="{9D8B030D-6E8A-4147-A177-3AD203B41FA5}">
                      <a16:colId xmlns:a16="http://schemas.microsoft.com/office/drawing/2014/main" val="20007"/>
                    </a:ext>
                  </a:extLst>
                </a:gridCol>
                <a:gridCol w="493750">
                  <a:extLst>
                    <a:ext uri="{9D8B030D-6E8A-4147-A177-3AD203B41FA5}">
                      <a16:colId xmlns:a16="http://schemas.microsoft.com/office/drawing/2014/main" val="20008"/>
                    </a:ext>
                  </a:extLst>
                </a:gridCol>
                <a:gridCol w="182576">
                  <a:extLst>
                    <a:ext uri="{9D8B030D-6E8A-4147-A177-3AD203B41FA5}">
                      <a16:colId xmlns:a16="http://schemas.microsoft.com/office/drawing/2014/main" val="20009"/>
                    </a:ext>
                  </a:extLst>
                </a:gridCol>
                <a:gridCol w="203215">
                  <a:extLst>
                    <a:ext uri="{9D8B030D-6E8A-4147-A177-3AD203B41FA5}">
                      <a16:colId xmlns:a16="http://schemas.microsoft.com/office/drawing/2014/main" val="20010"/>
                    </a:ext>
                  </a:extLst>
                </a:gridCol>
                <a:gridCol w="873190">
                  <a:extLst>
                    <a:ext uri="{9D8B030D-6E8A-4147-A177-3AD203B41FA5}">
                      <a16:colId xmlns:a16="http://schemas.microsoft.com/office/drawing/2014/main" val="20011"/>
                    </a:ext>
                  </a:extLst>
                </a:gridCol>
                <a:gridCol w="1197064">
                  <a:extLst>
                    <a:ext uri="{9D8B030D-6E8A-4147-A177-3AD203B41FA5}">
                      <a16:colId xmlns:a16="http://schemas.microsoft.com/office/drawing/2014/main" val="20012"/>
                    </a:ext>
                  </a:extLst>
                </a:gridCol>
              </a:tblGrid>
              <a:tr h="546100">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8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チーム名</a:t>
                      </a:r>
                      <a:endParaRPr kumimoji="1" lang="en-US" altLang="ja-JP" sz="18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10">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46075">
                <a:tc rowSpan="2"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監督・代表者</a:t>
                      </a: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ja-JP"/>
                    </a:p>
                  </a:txBody>
                  <a:tcPr/>
                </a:tc>
                <a:tc rowSpan="2"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氏　　名（年齢）</a:t>
                      </a:r>
                    </a:p>
                  </a:txBody>
                  <a:tcPr marL="91447" marR="91447"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階級</a:t>
                      </a:r>
                    </a:p>
                  </a:txBody>
                  <a:tcPr marL="91447" marR="91447"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所属部隊名</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隊・中隊まで</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91447" marR="91447"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17513">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91447" marR="91447"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601663">
                <a:tc rowSpan="3"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連絡先</a:t>
                      </a:r>
                    </a:p>
                  </a:txBody>
                  <a:tcPr marL="91447" marR="9144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ja-JP"/>
                    </a:p>
                  </a:txBody>
                  <a:tcPr/>
                </a:tc>
                <a:tc rowSpan="3"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専用線、ＦＡＸ</a:t>
                      </a:r>
                      <a:br>
                        <a:rPr kumimoji="1"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br>
                      <a:r>
                        <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（基地番、内線）</a:t>
                      </a:r>
                    </a:p>
                  </a:txBody>
                  <a:tcPr marL="0" marR="0"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501650">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携帯番号</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496888">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E</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ﾒｰﾙｱﾄﾞﾚｽ</a:t>
                      </a:r>
                      <a:endParaRPr kumimoji="1" lang="en-US" altLang="ja-JP" sz="11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91447" marR="91447" marT="36000" marB="3600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91447" marR="91447" marT="36000" marB="3600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7465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No</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区分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　級</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氏　　　　名</a:t>
                      </a: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年　齢</a:t>
                      </a: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生年月日（西暦：例</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1971</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rgbClr val="000000"/>
                        </a:solidFill>
                        <a:effectLst/>
                        <a:latin typeface="Calibri" panose="020F0502020204030204" pitchFamily="34" charset="0"/>
                        <a:ea typeface="ＭＳ Ｐゴシック" panose="020B0600070205080204"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6"/>
                  </a:ext>
                </a:extLst>
              </a:tr>
              <a:tr h="374650">
                <a:tc rowSpan="10">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団</a:t>
                      </a: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体</a:t>
                      </a: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戦</a:t>
                      </a:r>
                    </a:p>
                  </a:txBody>
                  <a:tcPr marL="0" marR="0" marT="0" marB="0" anchor="ctr" horzOverflow="overflow">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１</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監　督</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7"/>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コーチ</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8"/>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３</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大　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9"/>
                  </a:ext>
                </a:extLst>
              </a:tr>
              <a:tr h="346075">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４</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副　将</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0"/>
                  </a:ext>
                </a:extLst>
              </a:tr>
              <a:tr h="365125">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５</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中　堅</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1"/>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６</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次　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2"/>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７</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先　鋒</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3"/>
                  </a:ext>
                </a:extLst>
              </a:tr>
              <a:tr h="34290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８</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補　欠</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4"/>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９</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5"/>
                  </a:ext>
                </a:extLst>
              </a:tr>
              <a:tr h="374650">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１０</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0" marR="0" marT="0" marB="0"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16"/>
                  </a:ext>
                </a:extLst>
              </a:tr>
              <a:tr h="374650">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勤務員</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4">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（氏名）</a:t>
                      </a: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17"/>
                  </a:ext>
                </a:extLst>
              </a:tr>
              <a:tr h="449263">
                <a:tc rowSpan="3"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移動行動予定</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ja-JP"/>
                    </a:p>
                  </a:txBody>
                  <a:tcPr/>
                </a:tc>
                <a:tc rowSpan="3"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行動予定日</a:t>
                      </a:r>
                      <a:r>
                        <a:rPr kumimoji="1" lang="en-US" altLang="ja-JP"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Calibri" panose="020F0502020204030204" pitchFamily="34" charset="0"/>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外出証の必要数</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枚</a:t>
                      </a: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487363">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移動手段</a:t>
                      </a:r>
                      <a:endParaRPr kumimoji="1" lang="en-US" altLang="ja-JP"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（規模）</a:t>
                      </a: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（該当車種に○囲み）</a:t>
                      </a:r>
                      <a:endPar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大型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ﾏｲｸﾛ</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高機</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endPar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中型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小型</a:t>
                      </a:r>
                      <a:r>
                        <a:rPr kumimoji="1" lang="en-US" altLang="ja-JP"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8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455613">
                <a:tc gridSpan="3" vMerge="1">
                  <a:txBody>
                    <a:bodyPr/>
                    <a:lstStyle/>
                    <a:p>
                      <a:endParaRPr lang="ja-JP"/>
                    </a:p>
                  </a:txBody>
                  <a:tcPr/>
                </a:tc>
                <a:tc hMerge="1"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宿泊人員</a:t>
                      </a:r>
                    </a:p>
                  </a:txBody>
                  <a:tcPr marL="36003" marR="36003"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400" b="0" i="0" u="none" strike="noStrike" cap="none" normalizeH="0" baseline="0" dirty="0">
                        <a:ln>
                          <a:noFill/>
                        </a:ln>
                        <a:solidFill>
                          <a:srgbClr val="000000"/>
                        </a:solidFill>
                        <a:effectLst/>
                        <a:latin typeface="Calibri" panose="020F0502020204030204" pitchFamily="34" charset="0"/>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36003" marR="36003"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
        <p:nvSpPr>
          <p:cNvPr id="12432"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１３</a:t>
            </a:r>
          </a:p>
          <a:p>
            <a:pPr algn="r" eaLnBrk="1" hangingPunct="1"/>
            <a:r>
              <a:rPr lang="ja-JP" altLang="en-US" sz="1200" dirty="0">
                <a:latin typeface="ＭＳ 明朝" panose="02020609040205080304" pitchFamily="17" charset="-128"/>
                <a:ea typeface="ＭＳ 明朝" panose="02020609040205080304" pitchFamily="17" charset="-128"/>
              </a:rPr>
              <a:t>付表第２－２</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12" name="Group 148"/>
          <p:cNvGraphicFramePr>
            <a:graphicFrameLocks noGrp="1"/>
          </p:cNvGraphicFramePr>
          <p:nvPr/>
        </p:nvGraphicFramePr>
        <p:xfrm>
          <a:off x="673100" y="1651000"/>
          <a:ext cx="6264275" cy="8024818"/>
        </p:xfrm>
        <a:graphic>
          <a:graphicData uri="http://schemas.openxmlformats.org/drawingml/2006/table">
            <a:tbl>
              <a:tblPr/>
              <a:tblGrid>
                <a:gridCol w="5334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203200">
                  <a:extLst>
                    <a:ext uri="{9D8B030D-6E8A-4147-A177-3AD203B41FA5}">
                      <a16:colId xmlns:a16="http://schemas.microsoft.com/office/drawing/2014/main" val="20004"/>
                    </a:ext>
                  </a:extLst>
                </a:gridCol>
                <a:gridCol w="622300">
                  <a:extLst>
                    <a:ext uri="{9D8B030D-6E8A-4147-A177-3AD203B41FA5}">
                      <a16:colId xmlns:a16="http://schemas.microsoft.com/office/drawing/2014/main" val="20005"/>
                    </a:ext>
                  </a:extLst>
                </a:gridCol>
                <a:gridCol w="201613">
                  <a:extLst>
                    <a:ext uri="{9D8B030D-6E8A-4147-A177-3AD203B41FA5}">
                      <a16:colId xmlns:a16="http://schemas.microsoft.com/office/drawing/2014/main" val="20006"/>
                    </a:ext>
                  </a:extLst>
                </a:gridCol>
                <a:gridCol w="598487">
                  <a:extLst>
                    <a:ext uri="{9D8B030D-6E8A-4147-A177-3AD203B41FA5}">
                      <a16:colId xmlns:a16="http://schemas.microsoft.com/office/drawing/2014/main" val="20007"/>
                    </a:ext>
                  </a:extLst>
                </a:gridCol>
                <a:gridCol w="1628775">
                  <a:extLst>
                    <a:ext uri="{9D8B030D-6E8A-4147-A177-3AD203B41FA5}">
                      <a16:colId xmlns:a16="http://schemas.microsoft.com/office/drawing/2014/main" val="20008"/>
                    </a:ext>
                  </a:extLst>
                </a:gridCol>
              </a:tblGrid>
              <a:tr h="485404">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チーム名</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（駐屯地・基地名）</a:t>
                      </a: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7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17764">
                <a:tc rowSpan="2"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監督・代表者</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名（年齢）</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所属部隊名</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隊・中隊まで</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1"/>
                  </a:ext>
                </a:extLst>
              </a:tr>
              <a:tr h="409204">
                <a:tc gridSpan="2"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2"/>
                  </a:ext>
                </a:extLst>
              </a:tr>
              <a:tr h="387006">
                <a:tc rowSpan="3"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連絡先</a:t>
                      </a:r>
                      <a:endPar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（必須）</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専用線、ＦＡＸ</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87006">
                <a:tc gridSpan="2"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携　帯</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87006">
                <a:tc gridSpan="2"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E</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ﾒｰﾙｱﾄﾞﾚｽ</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470164">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連番</a:t>
                      </a:r>
                    </a:p>
                  </a:txBody>
                  <a:tcPr marL="36000" marR="36000"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出場級</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（ふりがな）</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年齢</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生年月日</a:t>
                      </a: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２</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５</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６</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７</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８</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９</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10</a:t>
                      </a: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rgbClr val="000000"/>
                        </a:solidFill>
                        <a:effectLst/>
                        <a:latin typeface="Arial" panose="020B060402020202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chemeClr val="tx1"/>
                        </a:solidFill>
                        <a:effectLst/>
                        <a:latin typeface="Calibri" panose="020F050202020403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11</a:t>
                      </a: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rgbClr val="000000"/>
                        </a:solidFill>
                        <a:effectLst/>
                        <a:latin typeface="Arial" panose="020B060402020202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chemeClr val="tx1"/>
                        </a:solidFill>
                        <a:effectLst/>
                        <a:latin typeface="Calibri" panose="020F050202020403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431772">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12</a:t>
                      </a: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rgbClr val="000000"/>
                        </a:solidFill>
                        <a:effectLst/>
                        <a:latin typeface="Arial" panose="020B060402020202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900" b="0" i="0" u="none" strike="noStrike" cap="none" normalizeH="0" baseline="0" dirty="0">
                        <a:ln>
                          <a:noFill/>
                        </a:ln>
                        <a:solidFill>
                          <a:schemeClr val="tx1"/>
                        </a:solidFill>
                        <a:effectLst/>
                        <a:latin typeface="Calibri" panose="020F0502020204030204" pitchFamily="34" charset="0"/>
                        <a:ea typeface="ＭＳ Ｐゴシック" panose="020B0600070205080204"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sp>
        <p:nvSpPr>
          <p:cNvPr id="13457" name="テキスト ボックス 3"/>
          <p:cNvSpPr txBox="1">
            <a:spLocks noChangeArrowheads="1"/>
          </p:cNvSpPr>
          <p:nvPr/>
        </p:nvSpPr>
        <p:spPr bwMode="auto">
          <a:xfrm>
            <a:off x="977900" y="530225"/>
            <a:ext cx="5600700" cy="792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b="1" dirty="0">
                <a:latin typeface="HGPｺﾞｼｯｸE" pitchFamily="50" charset="-128"/>
                <a:ea typeface="ＭＳ 明朝" panose="02020609040205080304" pitchFamily="17" charset="-128"/>
              </a:rPr>
              <a:t>第３６回全自衛隊拳法選手権大会</a:t>
            </a:r>
            <a:endParaRPr lang="en-US" altLang="ja-JP" b="1" dirty="0">
              <a:latin typeface="HGPｺﾞｼｯｸE" pitchFamily="50" charset="-128"/>
              <a:ea typeface="ＭＳ 明朝" panose="02020609040205080304" pitchFamily="17" charset="-128"/>
            </a:endParaRPr>
          </a:p>
          <a:p>
            <a:pPr algn="ctr" eaLnBrk="1" hangingPunct="1"/>
            <a:r>
              <a:rPr lang="ja-JP" altLang="en-US" sz="2800" b="1" dirty="0">
                <a:latin typeface="HGPｺﾞｼｯｸE" pitchFamily="50" charset="-128"/>
                <a:ea typeface="ＭＳ 明朝" panose="02020609040205080304" pitchFamily="17" charset="-128"/>
              </a:rPr>
              <a:t>個人戦参加申込み書</a:t>
            </a:r>
          </a:p>
        </p:txBody>
      </p:sp>
      <p:sp>
        <p:nvSpPr>
          <p:cNvPr id="1345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１４</a:t>
            </a:r>
          </a:p>
          <a:p>
            <a:pPr algn="r" eaLnBrk="1" hangingPunct="1"/>
            <a:r>
              <a:rPr lang="ja-JP" altLang="en-US" sz="1200" dirty="0">
                <a:latin typeface="ＭＳ 明朝" panose="02020609040205080304" pitchFamily="17" charset="-128"/>
                <a:ea typeface="ＭＳ 明朝" panose="02020609040205080304" pitchFamily="17" charset="-128"/>
              </a:rPr>
              <a:t>付表第３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15" name="Group 127"/>
          <p:cNvGraphicFramePr>
            <a:graphicFrameLocks noGrp="1"/>
          </p:cNvGraphicFramePr>
          <p:nvPr/>
        </p:nvGraphicFramePr>
        <p:xfrm>
          <a:off x="330200" y="990600"/>
          <a:ext cx="7027863" cy="1954213"/>
        </p:xfrm>
        <a:graphic>
          <a:graphicData uri="http://schemas.openxmlformats.org/drawingml/2006/table">
            <a:tbl>
              <a:tblPr/>
              <a:tblGrid>
                <a:gridCol w="1079370">
                  <a:extLst>
                    <a:ext uri="{9D8B030D-6E8A-4147-A177-3AD203B41FA5}">
                      <a16:colId xmlns:a16="http://schemas.microsoft.com/office/drawing/2014/main" val="20000"/>
                    </a:ext>
                  </a:extLst>
                </a:gridCol>
                <a:gridCol w="715859">
                  <a:extLst>
                    <a:ext uri="{9D8B030D-6E8A-4147-A177-3AD203B41FA5}">
                      <a16:colId xmlns:a16="http://schemas.microsoft.com/office/drawing/2014/main" val="20001"/>
                    </a:ext>
                  </a:extLst>
                </a:gridCol>
                <a:gridCol w="1202135">
                  <a:extLst>
                    <a:ext uri="{9D8B030D-6E8A-4147-A177-3AD203B41FA5}">
                      <a16:colId xmlns:a16="http://schemas.microsoft.com/office/drawing/2014/main" val="20002"/>
                    </a:ext>
                  </a:extLst>
                </a:gridCol>
                <a:gridCol w="4030499">
                  <a:extLst>
                    <a:ext uri="{9D8B030D-6E8A-4147-A177-3AD203B41FA5}">
                      <a16:colId xmlns:a16="http://schemas.microsoft.com/office/drawing/2014/main" val="20003"/>
                    </a:ext>
                  </a:extLst>
                </a:gridCol>
              </a:tblGrid>
              <a:tr h="457254">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部署名</a:t>
                      </a: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役職</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階級</a:t>
                      </a: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氏　名</a:t>
                      </a: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連　絡　先</a:t>
                      </a: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2194">
                <a:tc rowSpan="5">
                  <a:txBody>
                    <a:bodyPr/>
                    <a:lstStyle/>
                    <a:p>
                      <a:pPr marL="0" marR="0" lvl="0" indent="0" algn="ctr" defTabSz="981075" rtl="0" eaLnBrk="1" fontAlgn="base" latinLnBrk="0" hangingPunct="1">
                        <a:lnSpc>
                          <a:spcPct val="100000"/>
                        </a:lnSpc>
                        <a:spcBef>
                          <a:spcPct val="0"/>
                        </a:spcBef>
                        <a:spcAft>
                          <a:spcPct val="0"/>
                        </a:spcAft>
                        <a:buClrTx/>
                        <a:buSzTx/>
                        <a:buFontTx/>
                        <a:buNone/>
                        <a:defRPr/>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事務局</a:t>
                      </a: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81075" rtl="0" eaLnBrk="1" fontAlgn="base" latinLnBrk="0" hangingPunct="1">
                        <a:lnSpc>
                          <a:spcPct val="100000"/>
                        </a:lnSpc>
                        <a:spcBef>
                          <a:spcPct val="0"/>
                        </a:spcBef>
                        <a:spcAft>
                          <a:spcPct val="0"/>
                        </a:spcAft>
                        <a:buClrTx/>
                        <a:buSzTx/>
                        <a:buFontTx/>
                        <a:buNone/>
                        <a:defRPr/>
                      </a:pPr>
                      <a:r>
                        <a:rPr lang="ja-JP" altLang="en-US" sz="1200" dirty="0">
                          <a:ln>
                            <a:noFill/>
                          </a:ln>
                          <a:effectLst/>
                          <a:latin typeface="ＭＳ 明朝" panose="02020609040205080304" pitchFamily="17" charset="-128"/>
                          <a:ea typeface="ＭＳ 明朝" panose="02020609040205080304" pitchFamily="17" charset="-128"/>
                          <a:sym typeface="+mn-ea"/>
                        </a:rPr>
                        <a:t>次長</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defRPr/>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曹長</a:t>
                      </a: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81075" rtl="0" eaLnBrk="1" fontAlgn="base" latinLnBrk="0" hangingPunct="1">
                        <a:lnSpc>
                          <a:spcPct val="100000"/>
                        </a:lnSpc>
                        <a:spcBef>
                          <a:spcPct val="0"/>
                        </a:spcBef>
                        <a:spcAft>
                          <a:spcPct val="0"/>
                        </a:spcAft>
                        <a:buClrTx/>
                        <a:buSzTx/>
                        <a:buFontTx/>
                        <a:buNone/>
                        <a:defRPr/>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秋葉洋一</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90942" marR="90942" marT="45725" marB="4572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第１普通科連隊重迫撃砲中隊</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767">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専用線：８－３１２－５６８</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第１普通科連隊　銃剣道・拳法訓練隊事務室</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2194">
                <a:tc vMerge="1">
                  <a:txBody>
                    <a:bodyPr/>
                    <a:lstStyle/>
                    <a:p>
                      <a:endParaRPr lang="ja-JP"/>
                    </a:p>
                  </a:txBody>
                  <a:tcPr marL="35804" marR="35804"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ja-JP"/>
                    </a:p>
                  </a:txBody>
                  <a:tcPr marL="90942" marR="9094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ja-JP"/>
                    </a:p>
                  </a:txBody>
                  <a:tcPr marL="90942" marR="9094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業シス宛先：第１普通科連隊重迫撃砲中隊訓練准尉</a:t>
                      </a: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902">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携帯：０８０－５４３３－５５９５</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0902">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メール：</a:t>
                      </a:r>
                      <a:r>
                        <a:rPr kumimoji="1"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akiba@sdf-kenpo.jp</a:t>
                      </a:r>
                    </a:p>
                  </a:txBody>
                  <a:tcPr marL="35804" marR="35804" marT="36004" marB="3600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30816" name="Group 96"/>
          <p:cNvGraphicFramePr>
            <a:graphicFrameLocks noGrp="1"/>
          </p:cNvGraphicFramePr>
          <p:nvPr/>
        </p:nvGraphicFramePr>
        <p:xfrm>
          <a:off x="330200" y="3365500"/>
          <a:ext cx="6972300" cy="6731000"/>
        </p:xfrm>
        <a:graphic>
          <a:graphicData uri="http://schemas.openxmlformats.org/drawingml/2006/table">
            <a:tbl>
              <a:tblPr/>
              <a:tblGrid>
                <a:gridCol w="3810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314700">
                  <a:extLst>
                    <a:ext uri="{9D8B030D-6E8A-4147-A177-3AD203B41FA5}">
                      <a16:colId xmlns:a16="http://schemas.microsoft.com/office/drawing/2014/main" val="20002"/>
                    </a:ext>
                  </a:extLst>
                </a:gridCol>
              </a:tblGrid>
              <a:tr h="1497085">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締　切</a:t>
                      </a:r>
                      <a:endPar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20000"/>
                        </a:lnSpc>
                        <a:spcBef>
                          <a:spcPct val="0"/>
                        </a:spcBef>
                        <a:spcAft>
                          <a:spcPct val="0"/>
                        </a:spcAft>
                        <a:buClrTx/>
                        <a:buSzTx/>
                        <a:buFontTx/>
                        <a:buNone/>
                      </a:pPr>
                      <a:r>
                        <a:rPr kumimoji="1" lang="ja-JP" altLang="en-US" sz="1400" b="0" i="0" u="none" strike="noStrike" cap="none" normalizeH="0" baseline="0" dirty="0">
                          <a:ln>
                            <a:noFill/>
                          </a:ln>
                          <a:solidFill>
                            <a:srgbClr val="0000FF"/>
                          </a:solidFill>
                          <a:effectLst/>
                          <a:latin typeface="HGSｺﾞｼｯｸE" pitchFamily="50" charset="-128"/>
                          <a:ea typeface="HGSｺﾞｼｯｸE" pitchFamily="50" charset="-128"/>
                        </a:rPr>
                        <a:t>１　参加申し込み書：</a:t>
                      </a:r>
                      <a:r>
                        <a:rPr kumimoji="1" lang="ja-JP" altLang="en-US" sz="1400" b="0" i="0" u="sng" strike="noStrike" cap="none" normalizeH="0" baseline="0" dirty="0">
                          <a:ln>
                            <a:noFill/>
                          </a:ln>
                          <a:solidFill>
                            <a:srgbClr val="0000FF"/>
                          </a:solidFill>
                          <a:effectLst/>
                          <a:latin typeface="HGSｺﾞｼｯｸE" pitchFamily="50" charset="-128"/>
                          <a:ea typeface="HGSｺﾞｼｯｸE" pitchFamily="50" charset="-128"/>
                        </a:rPr>
                        <a:t>令和２年２月１４日（金）</a:t>
                      </a:r>
                    </a:p>
                    <a:p>
                      <a:pPr marL="0" marR="0" lvl="0" indent="0" algn="l" defTabSz="981075" rtl="0" eaLnBrk="1" fontAlgn="base" latinLnBrk="0" hangingPunct="1">
                        <a:lnSpc>
                          <a:spcPct val="120000"/>
                        </a:lnSpc>
                        <a:spcBef>
                          <a:spcPct val="0"/>
                        </a:spcBef>
                        <a:spcAft>
                          <a:spcPct val="0"/>
                        </a:spcAft>
                        <a:buClrTx/>
                        <a:buSzTx/>
                        <a:buFontTx/>
                        <a:buNone/>
                      </a:pPr>
                      <a:r>
                        <a:rPr kumimoji="1" lang="ja-JP" altLang="en-US" sz="1400" b="0" i="0" u="none" strike="noStrike" cap="none" normalizeH="0" baseline="0" dirty="0">
                          <a:ln>
                            <a:noFill/>
                          </a:ln>
                          <a:solidFill>
                            <a:srgbClr val="0000FF"/>
                          </a:solidFill>
                          <a:effectLst/>
                          <a:latin typeface="HGSｺﾞｼｯｸE" pitchFamily="50" charset="-128"/>
                          <a:ea typeface="HGSｺﾞｼｯｸE" pitchFamily="50" charset="-128"/>
                        </a:rPr>
                        <a:t>２　参加費入金      ：</a:t>
                      </a:r>
                      <a:r>
                        <a:rPr kumimoji="1" lang="ja-JP" altLang="en-US" sz="1400" b="0" i="0" u="sng" strike="noStrike" cap="none" normalizeH="0" baseline="0" dirty="0">
                          <a:ln>
                            <a:noFill/>
                          </a:ln>
                          <a:solidFill>
                            <a:srgbClr val="0000FF"/>
                          </a:solidFill>
                          <a:effectLst/>
                          <a:latin typeface="HGSｺﾞｼｯｸE" pitchFamily="50" charset="-128"/>
                          <a:ea typeface="HGSｺﾞｼｯｸE" pitchFamily="50" charset="-128"/>
                        </a:rPr>
                        <a:t>令和２年２月２８日（金）</a:t>
                      </a:r>
                      <a:endParaRPr kumimoji="1" lang="ja-JP" altLang="en-US" sz="14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20000"/>
                        </a:lnSpc>
                        <a:spcBef>
                          <a:spcPct val="0"/>
                        </a:spcBef>
                        <a:spcAft>
                          <a:spcPct val="0"/>
                        </a:spcAft>
                        <a:buClrTx/>
                        <a:buSzTx/>
                        <a:buFontTx/>
                        <a:buNone/>
                      </a:pP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入金</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振り込み</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の際の</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「入金</a:t>
                      </a:r>
                      <a:r>
                        <a:rPr kumimoji="1" lang="en-US" altLang="ja-JP"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振り込み</a:t>
                      </a:r>
                      <a:r>
                        <a:rPr kumimoji="1" lang="en-US" altLang="ja-JP"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明細控え」</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及び</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通帳</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の写しを</a:t>
                      </a:r>
                      <a:r>
                        <a:rPr kumimoji="1" lang="ja-JP" altLang="en-US" sz="1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各方</a:t>
                      </a:r>
                    </a:p>
                    <a:p>
                      <a:pPr marL="0" marR="0" lvl="0" indent="0" algn="l" defTabSz="981075" rtl="0" eaLnBrk="1" fontAlgn="base" latinLnBrk="0" hangingPunct="1">
                        <a:lnSpc>
                          <a:spcPct val="120000"/>
                        </a:lnSpc>
                        <a:spcBef>
                          <a:spcPct val="0"/>
                        </a:spcBef>
                        <a:spcAft>
                          <a:spcPct val="0"/>
                        </a:spcAft>
                        <a:buClrTx/>
                        <a:buSzTx/>
                        <a:buFontTx/>
                        <a:buNone/>
                      </a:pPr>
                      <a:r>
                        <a:rPr kumimoji="1" lang="ja-JP" altLang="en-US" sz="1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面理事等</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に１部送付されたい。</a:t>
                      </a:r>
                    </a:p>
                    <a:p>
                      <a:pPr marL="0" marR="0" lvl="0" indent="0" algn="l" defTabSz="981075" rtl="0" eaLnBrk="1" fontAlgn="base" latinLnBrk="0" hangingPunct="1">
                        <a:lnSpc>
                          <a:spcPct val="120000"/>
                        </a:lnSpc>
                        <a:spcBef>
                          <a:spcPct val="0"/>
                        </a:spcBef>
                        <a:spcAft>
                          <a:spcPct val="0"/>
                        </a:spcAft>
                        <a:buClrTx/>
                        <a:buSzTx/>
                        <a:buFontTx/>
                        <a:buNone/>
                      </a:pP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入金</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振り込み</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人を</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部隊名等</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及び</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名前</a:t>
                      </a:r>
                      <a:r>
                        <a:rPr kumimoji="1" lang="en-US" altLang="ja-JP"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a:t>
                      </a:r>
                      <a:r>
                        <a:rPr kumimoji="1" lang="ja-JP" altLang="en-US"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姓</a:t>
                      </a:r>
                      <a:r>
                        <a:rPr kumimoji="1" lang="en-US" altLang="ja-JP" sz="1200" b="1" i="0" u="sng"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が確認できるよう担当者に調整</a:t>
                      </a:r>
                    </a:p>
                    <a:p>
                      <a:pPr marL="0" marR="0" lvl="0" indent="0" algn="l" defTabSz="981075" rtl="0" eaLnBrk="1" fontAlgn="base" latinLnBrk="0" hangingPunct="1">
                        <a:lnSpc>
                          <a:spcPct val="120000"/>
                        </a:lnSpc>
                        <a:spcBef>
                          <a:spcPct val="0"/>
                        </a:spcBef>
                        <a:spcAft>
                          <a:spcPct val="0"/>
                        </a:spcAft>
                        <a:buClrTx/>
                        <a:buSzTx/>
                        <a:buFontTx/>
                        <a:buNone/>
                      </a:pP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お願いします</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例</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1" i="0" u="sng" strike="noStrike" cap="none" normalizeH="0" baseline="0" dirty="0">
                          <a:ln>
                            <a:noFill/>
                          </a:ln>
                          <a:solidFill>
                            <a:srgbClr val="0000FF"/>
                          </a:solidFill>
                          <a:effectLst/>
                          <a:latin typeface="ＭＳ ゴシック" panose="020B0609070205080204" pitchFamily="49" charset="-128"/>
                          <a:ea typeface="ＭＳ ゴシック" panose="020B0609070205080204" pitchFamily="49" charset="-128"/>
                        </a:rPr>
                        <a:t>３４フレン　ナカジマ</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r>
                        <a:rPr kumimoji="1" lang="ja-JP" altLang="en-US" sz="1200" b="1" i="0" u="sng" strike="noStrike" cap="none" normalizeH="0" baseline="0" dirty="0">
                          <a:ln>
                            <a:noFill/>
                          </a:ln>
                          <a:solidFill>
                            <a:srgbClr val="0000FF"/>
                          </a:solidFill>
                          <a:effectLst/>
                          <a:latin typeface="ＭＳ ゴシック" panose="020B0609070205080204" pitchFamily="49" charset="-128"/>
                          <a:ea typeface="ＭＳ ゴシック" panose="020B0609070205080204" pitchFamily="49" charset="-128"/>
                        </a:rPr>
                        <a:t>イルマ　クロダ</a:t>
                      </a:r>
                      <a:r>
                        <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等</a:t>
                      </a:r>
                      <a:r>
                        <a:rPr kumimoji="1" lang="en-US"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0"/>
                  </a:ext>
                </a:extLst>
              </a:tr>
              <a:tr h="4114995">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申込先</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陸　自</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業務システム宛先及び郵送先）</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北　方：</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相澤曹長（第１０即応機動連隊第２中隊訓練准尉）</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8-120-428</a:t>
                      </a:r>
                    </a:p>
                    <a:p>
                      <a:pPr marL="0" marR="0" lvl="0" indent="0" algn="l" defTabSz="981075" rtl="0" eaLnBrk="1" fontAlgn="base" latinLnBrk="0" hangingPunct="1">
                        <a:lnSpc>
                          <a:spcPct val="11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〒０７３－００４２　北海道滝川市泉町２３６</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東北方：吉田曹長（第２１普連本部中隊保全陸曹）</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8-21-3117</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〒９８３－８５８０　宮城県仙台市宮城野区南目館１－１</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東　方：申し込み先　岩崎准尉（第１空挺団第１普通科大隊３中隊訓練</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8-357-389</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〒２７４－００７７　千葉県船橋市薬円台３－２０－１</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食伝宿泊　中津１曹　（第３２普通科連隊５中隊訓練准尉）</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中　方：梅田曹長（第１７普連３中隊迫撃砲小隊長）</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8-836-435</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〒７５３－００９１　山口県山口市大字上宇野令７８４</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西　方：大坪２曹（第１６普通科連隊本管中隊訓練准尉）</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8-975-280</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〒８５６－８５１６　長崎県大村市西乾馬場町</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416</a:t>
                      </a:r>
                    </a:p>
                    <a:p>
                      <a:pPr marL="0" marR="0" lvl="0" indent="0" algn="l" defTabSz="981075" rtl="0" eaLnBrk="1" fontAlgn="base" latinLnBrk="0" hangingPunct="1">
                        <a:lnSpc>
                          <a:spcPct val="110000"/>
                        </a:lnSpc>
                        <a:spcBef>
                          <a:spcPct val="0"/>
                        </a:spcBef>
                        <a:spcAft>
                          <a:spcPct val="0"/>
                        </a:spcAft>
                        <a:buClrTx/>
                        <a:buSzTx/>
                        <a:buFontTx/>
                        <a:buNone/>
                      </a:pP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審判長：岡田１尉（水陸機動準備隊第４科）</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8-90-2682</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〒８５８－８５５５　長崎県佐世保市大潟町６７８</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海　自（郵送先）宇都宮１佐：掃海隊群司令部　</a:t>
                      </a:r>
                      <a:r>
                        <a:rPr kumimoji="1"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090-1644-3558</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〒２３７－００７６</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神奈川県横須賀市船越７－７３</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空　自（郵送先及びアドレス）</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青木曹長　：中部航空方面隊司令部支援飛行隊 </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8-43-3538</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〒８０７－０１３３　埼玉県狭山市稲荷山２－３</a:t>
                      </a:r>
                    </a:p>
                    <a:p>
                      <a:pPr marL="0" marR="0" lvl="0" indent="0" algn="l" defTabSz="981075" rtl="0" eaLnBrk="1" fontAlgn="base" latinLnBrk="0" hangingPunct="1">
                        <a:lnSpc>
                          <a:spcPct val="11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　　　　　　　　</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F81300M021@oaci.asdf.mod.go.jp</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1"/>
                  </a:ext>
                </a:extLst>
              </a:tr>
              <a:tr h="274329">
                <a:tc rowSpan="2">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入金　先</a:t>
                      </a: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ゆう</a:t>
                      </a:r>
                      <a:r>
                        <a:rPr kumimoji="1" lang="ja-JP" altLang="en-US" sz="1200" b="0" i="0" u="none" strike="noStrike" cap="none" normalizeH="0" baseline="0" dirty="0" err="1">
                          <a:ln>
                            <a:noFill/>
                          </a:ln>
                          <a:solidFill>
                            <a:srgbClr val="0000FF"/>
                          </a:solidFill>
                          <a:effectLst/>
                          <a:latin typeface="HGSｺﾞｼｯｸE" pitchFamily="50" charset="-128"/>
                          <a:ea typeface="HGSｺﾞｼｯｸE" pitchFamily="50" charset="-128"/>
                        </a:rPr>
                        <a:t>ちょ</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銀行</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から入金</a:t>
                      </a:r>
                    </a:p>
                  </a:txBody>
                  <a:tcPr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FF0000"/>
                          </a:solidFill>
                          <a:effectLst/>
                          <a:latin typeface="HGSｺﾞｼｯｸE" pitchFamily="50" charset="-128"/>
                          <a:ea typeface="HGSｺﾞｼｯｸE" pitchFamily="50" charset="-128"/>
                        </a:rPr>
                        <a:t>他金融機関</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から入金</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4591">
                <a:tc vMerge="1">
                  <a:txBody>
                    <a:bodyPr/>
                    <a:lstStyle/>
                    <a:p>
                      <a:endParaRPr lang="ja-JP"/>
                    </a:p>
                  </a:txBody>
                  <a:tcPr/>
                </a:tc>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銀行名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ゆう</a:t>
                      </a:r>
                      <a:r>
                        <a:rPr kumimoji="1" lang="ja-JP" altLang="en-US" sz="1200" b="0" i="0" u="none" strike="noStrike" cap="none" normalizeH="0" baseline="0" dirty="0" err="1">
                          <a:ln>
                            <a:noFill/>
                          </a:ln>
                          <a:solidFill>
                            <a:srgbClr val="0000FF"/>
                          </a:solidFill>
                          <a:effectLst/>
                          <a:latin typeface="HGSｺﾞｼｯｸE" pitchFamily="50" charset="-128"/>
                          <a:ea typeface="HGSｺﾞｼｯｸE" pitchFamily="50" charset="-128"/>
                        </a:rPr>
                        <a:t>ちょ</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銀行</a:t>
                      </a:r>
                      <a:endParaRPr kumimoji="1" lang="en-US" altLang="ja-JP" sz="1200" b="0" i="0" u="none" strike="noStrike" cap="none" normalizeH="0" baseline="0" dirty="0">
                        <a:ln>
                          <a:noFill/>
                        </a:ln>
                        <a:solidFill>
                          <a:srgbClr val="0000FF"/>
                        </a:solidFill>
                        <a:effectLst/>
                        <a:latin typeface="HGSｺﾞｼｯｸE" pitchFamily="50" charset="-128"/>
                        <a:ea typeface="HGSｺﾞｼｯｸE" pitchFamily="50"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記　号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１０５６０　　　　　</a:t>
                      </a:r>
                      <a:endParaRPr kumimoji="1" lang="en-US" altLang="ja-JP" sz="1200" b="0" i="0" u="none" strike="noStrike" cap="none" normalizeH="0" baseline="0" dirty="0">
                        <a:ln>
                          <a:noFill/>
                        </a:ln>
                        <a:solidFill>
                          <a:srgbClr val="0000FF"/>
                        </a:solidFill>
                        <a:effectLst/>
                        <a:latin typeface="HGSｺﾞｼｯｸE" pitchFamily="50" charset="-128"/>
                        <a:ea typeface="HGSｺﾞｼｯｸE" pitchFamily="50"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番　号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８１７００３７１</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　</a:t>
                      </a: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名義人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一般社団法人</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全自衛隊拳法連盟</a:t>
                      </a:r>
                    </a:p>
                  </a:txBody>
                  <a:tcPr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銀行名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ゆう</a:t>
                      </a:r>
                      <a:r>
                        <a:rPr kumimoji="1" lang="ja-JP" altLang="en-US" sz="1200" b="0" i="0" u="none" strike="noStrike" cap="none" normalizeH="0" baseline="0" dirty="0" err="1">
                          <a:ln>
                            <a:noFill/>
                          </a:ln>
                          <a:solidFill>
                            <a:srgbClr val="0000FF"/>
                          </a:solidFill>
                          <a:effectLst/>
                          <a:latin typeface="HGSｺﾞｼｯｸE" pitchFamily="50" charset="-128"/>
                          <a:ea typeface="HGSｺﾞｼｯｸE" pitchFamily="50" charset="-128"/>
                        </a:rPr>
                        <a:t>ちょ</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銀行</a:t>
                      </a:r>
                      <a:endParaRPr kumimoji="1" lang="en-US" altLang="ja-JP" sz="1200" b="0" i="0" u="none" strike="noStrike" cap="none" normalizeH="0" baseline="0" dirty="0">
                        <a:ln>
                          <a:noFill/>
                        </a:ln>
                        <a:solidFill>
                          <a:srgbClr val="0000FF"/>
                        </a:solidFill>
                        <a:effectLst/>
                        <a:latin typeface="HGSｺﾞｼｯｸE" pitchFamily="50" charset="-128"/>
                        <a:ea typeface="HGSｺﾞｼｯｸE" pitchFamily="50"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店　名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○五八　　　　</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店　番：</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０５８</a:t>
                      </a:r>
                      <a:endParaRPr kumimoji="1" lang="en-US" altLang="ja-JP" sz="1200" b="0" i="0" u="none" strike="noStrike" cap="none" normalizeH="0" baseline="0" dirty="0">
                        <a:ln>
                          <a:noFill/>
                        </a:ln>
                        <a:solidFill>
                          <a:srgbClr val="0000FF"/>
                        </a:solidFill>
                        <a:effectLst/>
                        <a:latin typeface="HGSｺﾞｼｯｸE" pitchFamily="50" charset="-128"/>
                        <a:ea typeface="HGSｺﾞｼｯｸE" pitchFamily="50" charset="-128"/>
                      </a:endParaRP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普通口座：</a:t>
                      </a:r>
                      <a:r>
                        <a:rPr kumimoji="1" lang="ja-JP" altLang="en-US" sz="1200" b="0" i="0" u="none" strike="noStrike" cap="none" normalizeH="0" baseline="0" dirty="0">
                          <a:ln>
                            <a:noFill/>
                          </a:ln>
                          <a:solidFill>
                            <a:srgbClr val="FF0000"/>
                          </a:solidFill>
                          <a:effectLst/>
                          <a:latin typeface="HGSｺﾞｼｯｸE" pitchFamily="50" charset="-128"/>
                          <a:ea typeface="HGSｺﾞｼｯｸE" pitchFamily="50" charset="-128"/>
                        </a:rPr>
                        <a:t>８１７００３７</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　　</a:t>
                      </a:r>
                    </a:p>
                    <a:p>
                      <a:pPr marL="0" marR="0" lvl="0" indent="0" algn="l"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名義人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一般社団法人</a:t>
                      </a:r>
                      <a:r>
                        <a:rPr kumimoji="1" lang="ja-JP" altLang="en-US" sz="1200" b="0" i="0" u="none" strike="noStrike" cap="none" normalizeH="0" baseline="0" dirty="0">
                          <a:ln>
                            <a:noFill/>
                          </a:ln>
                          <a:solidFill>
                            <a:schemeClr val="tx1"/>
                          </a:solidFill>
                          <a:effectLst/>
                          <a:latin typeface="HGSｺﾞｼｯｸE" pitchFamily="50" charset="-128"/>
                          <a:ea typeface="HGSｺﾞｼｯｸE" pitchFamily="50" charset="-128"/>
                        </a:rPr>
                        <a:t>　</a:t>
                      </a:r>
                      <a:r>
                        <a:rPr kumimoji="1" lang="ja-JP" altLang="en-US" sz="1200" b="0" i="0" u="none" strike="noStrike" cap="none" normalizeH="0" baseline="0" dirty="0">
                          <a:ln>
                            <a:noFill/>
                          </a:ln>
                          <a:solidFill>
                            <a:srgbClr val="0000FF"/>
                          </a:solidFill>
                          <a:effectLst/>
                          <a:latin typeface="HGSｺﾞｼｯｸE" pitchFamily="50" charset="-128"/>
                          <a:ea typeface="HGSｺﾞｼｯｸE" pitchFamily="50" charset="-128"/>
                        </a:rPr>
                        <a:t>全自衛隊拳法連盟</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382" name="正方形/長方形 7"/>
          <p:cNvSpPr>
            <a:spLocks noChangeArrowheads="1"/>
          </p:cNvSpPr>
          <p:nvPr/>
        </p:nvSpPr>
        <p:spPr bwMode="auto">
          <a:xfrm>
            <a:off x="101600" y="3078163"/>
            <a:ext cx="30908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en-US" altLang="ja-JP" sz="1600">
                <a:latin typeface="ＭＳ 明朝" panose="02020609040205080304" pitchFamily="17" charset="-128"/>
                <a:ea typeface="ＭＳ 明朝" panose="02020609040205080304" pitchFamily="17" charset="-128"/>
              </a:rPr>
              <a:t>【</a:t>
            </a:r>
            <a:r>
              <a:rPr lang="ja-JP" altLang="en-US" sz="1600">
                <a:latin typeface="ＭＳ 明朝" panose="02020609040205080304" pitchFamily="17" charset="-128"/>
                <a:ea typeface="ＭＳ 明朝" panose="02020609040205080304" pitchFamily="17" charset="-128"/>
              </a:rPr>
              <a:t>締切・申込み・振込み先等</a:t>
            </a:r>
            <a:r>
              <a:rPr lang="en-US" altLang="ja-JP" sz="1600">
                <a:latin typeface="ＭＳ 明朝" panose="02020609040205080304" pitchFamily="17" charset="-128"/>
                <a:ea typeface="ＭＳ 明朝" panose="02020609040205080304" pitchFamily="17" charset="-128"/>
              </a:rPr>
              <a:t>】</a:t>
            </a:r>
            <a:endParaRPr lang="ja-JP" altLang="en-US" sz="1600">
              <a:latin typeface="ＭＳ 明朝" panose="02020609040205080304" pitchFamily="17" charset="-128"/>
              <a:ea typeface="ＭＳ 明朝" panose="02020609040205080304" pitchFamily="17" charset="-128"/>
            </a:endParaRPr>
          </a:p>
        </p:txBody>
      </p:sp>
      <p:sp>
        <p:nvSpPr>
          <p:cNvPr id="14383" name="テキスト ボックス 8"/>
          <p:cNvSpPr txBox="1">
            <a:spLocks noChangeArrowheads="1"/>
          </p:cNvSpPr>
          <p:nvPr/>
        </p:nvSpPr>
        <p:spPr bwMode="auto">
          <a:xfrm>
            <a:off x="523875" y="574675"/>
            <a:ext cx="6515100" cy="39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2000" b="1">
                <a:latin typeface="ＭＳ 明朝" panose="02020609040205080304" pitchFamily="17" charset="-128"/>
                <a:ea typeface="ＭＳ 明朝" panose="02020609040205080304" pitchFamily="17" charset="-128"/>
              </a:rPr>
              <a:t>大会実行本部　連絡先及び申し込み先一覧</a:t>
            </a:r>
          </a:p>
        </p:txBody>
      </p:sp>
      <p:sp>
        <p:nvSpPr>
          <p:cNvPr id="14384" name="テキスト ボックス 9"/>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１５</a:t>
            </a:r>
          </a:p>
          <a:p>
            <a:pPr algn="r" eaLnBrk="1" hangingPunct="1"/>
            <a:r>
              <a:rPr lang="ja-JP" altLang="en-US" sz="1200" dirty="0">
                <a:latin typeface="ＭＳ 明朝" panose="02020609040205080304" pitchFamily="17" charset="-128"/>
                <a:ea typeface="ＭＳ 明朝" panose="02020609040205080304" pitchFamily="17" charset="-128"/>
              </a:rPr>
              <a:t>付表第４</a:t>
            </a:r>
          </a:p>
        </p:txBody>
      </p:sp>
      <p:sp>
        <p:nvSpPr>
          <p:cNvPr id="14385" name="正方形/長方形 7"/>
          <p:cNvSpPr>
            <a:spLocks noChangeArrowheads="1"/>
          </p:cNvSpPr>
          <p:nvPr/>
        </p:nvSpPr>
        <p:spPr bwMode="auto">
          <a:xfrm>
            <a:off x="406400" y="10072688"/>
            <a:ext cx="73199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en-US" altLang="ja-JP" sz="1200">
                <a:latin typeface="ＭＳ 明朝" panose="02020609040205080304" pitchFamily="17" charset="-128"/>
                <a:ea typeface="ＭＳ 明朝" panose="02020609040205080304" pitchFamily="17" charset="-128"/>
              </a:rPr>
              <a:t>※</a:t>
            </a:r>
            <a:r>
              <a:rPr lang="ja-JP" altLang="en-US" sz="1200">
                <a:latin typeface="ＭＳ 明朝" panose="02020609040205080304" pitchFamily="17" charset="-128"/>
                <a:ea typeface="ＭＳ 明朝" panose="02020609040205080304" pitchFamily="17" charset="-128"/>
              </a:rPr>
              <a:t>問い合わせは努めて</a:t>
            </a:r>
            <a:r>
              <a:rPr lang="en-US" altLang="ja-JP" sz="1200" b="1">
                <a:solidFill>
                  <a:srgbClr val="FF0000"/>
                </a:solidFill>
                <a:latin typeface="ＭＳ ゴシック" panose="020B0609070205080204" pitchFamily="49" charset="-128"/>
                <a:ea typeface="ＭＳ ゴシック" panose="020B0609070205080204" pitchFamily="49" charset="-128"/>
              </a:rPr>
              <a:t>E</a:t>
            </a:r>
            <a:r>
              <a:rPr lang="ja-JP" altLang="en-US" sz="1200" b="1">
                <a:solidFill>
                  <a:srgbClr val="FF0000"/>
                </a:solidFill>
                <a:latin typeface="ＭＳ ゴシック" panose="020B0609070205080204" pitchFamily="49" charset="-128"/>
                <a:ea typeface="ＭＳ ゴシック" panose="020B0609070205080204" pitchFamily="49" charset="-128"/>
              </a:rPr>
              <a:t>メール</a:t>
            </a:r>
            <a:r>
              <a:rPr lang="ja-JP" altLang="en-US" sz="1200">
                <a:latin typeface="ＭＳ 明朝" panose="02020609040205080304" pitchFamily="17" charset="-128"/>
                <a:ea typeface="ＭＳ 明朝" panose="02020609040205080304" pitchFamily="17" charset="-128"/>
              </a:rPr>
              <a:t>にて</a:t>
            </a:r>
            <a:r>
              <a:rPr lang="ja-JP" altLang="en-US" sz="1200" b="1" u="sng">
                <a:solidFill>
                  <a:srgbClr val="0000FF"/>
                </a:solidFill>
                <a:latin typeface="ＭＳ ゴシック" panose="020B0609070205080204" pitchFamily="49" charset="-128"/>
                <a:ea typeface="ＭＳ ゴシック" panose="020B0609070205080204" pitchFamily="49" charset="-128"/>
              </a:rPr>
              <a:t>事務局　秋葉曹長</a:t>
            </a:r>
            <a:r>
              <a:rPr lang="ja-JP" altLang="en-US" sz="1200">
                <a:latin typeface="ＭＳ 明朝" panose="02020609040205080304" pitchFamily="17" charset="-128"/>
                <a:ea typeface="ＭＳ 明朝" panose="02020609040205080304" pitchFamily="17" charset="-128"/>
              </a:rPr>
              <a:t>まで、お願いします。</a:t>
            </a:r>
            <a:endParaRPr lang="en-US" altLang="ja-JP" sz="1200">
              <a:latin typeface="ＭＳ 明朝" panose="02020609040205080304" pitchFamily="17" charset="-128"/>
              <a:ea typeface="ＭＳ 明朝" panose="02020609040205080304" pitchFamily="17"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82" name="Group 254"/>
          <p:cNvGraphicFramePr>
            <a:graphicFrameLocks noGrp="1"/>
          </p:cNvGraphicFramePr>
          <p:nvPr/>
        </p:nvGraphicFramePr>
        <p:xfrm>
          <a:off x="525463" y="1303338"/>
          <a:ext cx="6692901" cy="4895850"/>
        </p:xfrm>
        <a:graphic>
          <a:graphicData uri="http://schemas.openxmlformats.org/drawingml/2006/table">
            <a:tbl>
              <a:tblPr/>
              <a:tblGrid>
                <a:gridCol w="1614843">
                  <a:extLst>
                    <a:ext uri="{9D8B030D-6E8A-4147-A177-3AD203B41FA5}">
                      <a16:colId xmlns:a16="http://schemas.microsoft.com/office/drawing/2014/main" val="20000"/>
                    </a:ext>
                  </a:extLst>
                </a:gridCol>
                <a:gridCol w="2252554">
                  <a:extLst>
                    <a:ext uri="{9D8B030D-6E8A-4147-A177-3AD203B41FA5}">
                      <a16:colId xmlns:a16="http://schemas.microsoft.com/office/drawing/2014/main" val="20001"/>
                    </a:ext>
                  </a:extLst>
                </a:gridCol>
                <a:gridCol w="1090307">
                  <a:extLst>
                    <a:ext uri="{9D8B030D-6E8A-4147-A177-3AD203B41FA5}">
                      <a16:colId xmlns:a16="http://schemas.microsoft.com/office/drawing/2014/main" val="20002"/>
                    </a:ext>
                  </a:extLst>
                </a:gridCol>
                <a:gridCol w="1735197">
                  <a:extLst>
                    <a:ext uri="{9D8B030D-6E8A-4147-A177-3AD203B41FA5}">
                      <a16:colId xmlns:a16="http://schemas.microsoft.com/office/drawing/2014/main" val="20003"/>
                    </a:ext>
                  </a:extLst>
                </a:gridCol>
              </a:tblGrid>
              <a:tr h="33299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方　面　名</a:t>
                      </a:r>
                    </a:p>
                  </a:txBody>
                  <a:tcPr marL="100821" marR="100821" marT="52199" marB="521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ja-JP"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21" marR="100821" marT="52199" marB="521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406019">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支部・部隊名</a:t>
                      </a:r>
                    </a:p>
                  </a:txBody>
                  <a:tcPr marL="100821" marR="100821" marT="52199" marB="521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ja-JP" altLang="ja-JP"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100821" marR="100821" marT="52199" marB="521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3299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代 表 者 名</a:t>
                      </a:r>
                    </a:p>
                  </a:txBody>
                  <a:tcPr marL="100821" marR="100821" marT="52199" marB="521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ja-JP" altLang="ja-JP"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100821" marR="100821" marT="52199" marB="521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連絡先</a:t>
                      </a:r>
                    </a:p>
                  </a:txBody>
                  <a:tcPr marL="100821" marR="100821" marT="52199" marB="521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ja-JP" altLang="ja-JP"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100821" marR="100821" marT="52199" marB="521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299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候補者所属</a:t>
                      </a:r>
                    </a:p>
                  </a:txBody>
                  <a:tcPr marL="100821" marR="100821" marT="52199" marB="521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　　　　　</a:t>
                      </a:r>
                      <a:r>
                        <a:rPr kumimoji="1" lang="en-US" altLang="ja-JP"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TEL</a:t>
                      </a:r>
                    </a:p>
                  </a:txBody>
                  <a:tcPr marL="100821" marR="100821" marT="52199" marB="521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3299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候補者名</a:t>
                      </a:r>
                    </a:p>
                  </a:txBody>
                  <a:tcPr marL="100821" marR="100821" marT="52199" marB="521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階級</a:t>
                      </a:r>
                      <a:r>
                        <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r>
                        <a:rPr kumimoji="1" lang="ja-JP" altLang="en-US"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氏名</a:t>
                      </a:r>
                      <a:r>
                        <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p>
                  </a:txBody>
                  <a:tcPr marL="100821" marR="100821" marT="52199" marB="521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32998">
                <a:tc gridSpan="4">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ja-JP" altLang="en-US"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功績の内容</a:t>
                      </a:r>
                    </a:p>
                  </a:txBody>
                  <a:tcPr marL="100821" marR="100821" marT="52199" marB="5219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2824841">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ja-JP" sz="15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21" marR="100821" marT="52199" marB="5219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bl>
          </a:graphicData>
        </a:graphic>
      </p:graphicFrame>
      <p:sp>
        <p:nvSpPr>
          <p:cNvPr id="15390" name="Text Box 246"/>
          <p:cNvSpPr txBox="1">
            <a:spLocks noChangeArrowheads="1"/>
          </p:cNvSpPr>
          <p:nvPr/>
        </p:nvSpPr>
        <p:spPr bwMode="auto">
          <a:xfrm>
            <a:off x="1604963" y="409575"/>
            <a:ext cx="433863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lnSpc>
                <a:spcPct val="120000"/>
              </a:lnSpc>
            </a:pPr>
            <a:r>
              <a:rPr lang="ja-JP" altLang="en-US" sz="2300">
                <a:latin typeface="HGSｺﾞｼｯｸE" pitchFamily="50" charset="-128"/>
                <a:ea typeface="HGSｺﾞｼｯｸE" pitchFamily="50" charset="-128"/>
              </a:rPr>
              <a:t>表　彰　候　補　者（推薦書）</a:t>
            </a:r>
          </a:p>
        </p:txBody>
      </p:sp>
      <p:graphicFrame>
        <p:nvGraphicFramePr>
          <p:cNvPr id="7" name="表 6"/>
          <p:cNvGraphicFramePr>
            <a:graphicFrameLocks noGrp="1"/>
          </p:cNvGraphicFramePr>
          <p:nvPr/>
        </p:nvGraphicFramePr>
        <p:xfrm>
          <a:off x="498475" y="6905625"/>
          <a:ext cx="6719888" cy="3322639"/>
        </p:xfrm>
        <a:graphic>
          <a:graphicData uri="http://schemas.openxmlformats.org/drawingml/2006/table">
            <a:tbl>
              <a:tblPr firstRow="1" bandRow="1">
                <a:tableStyleId>{5C22544A-7EE6-4342-B048-85BDC9FD1C3A}</a:tableStyleId>
              </a:tblPr>
              <a:tblGrid>
                <a:gridCol w="296108">
                  <a:extLst>
                    <a:ext uri="{9D8B030D-6E8A-4147-A177-3AD203B41FA5}">
                      <a16:colId xmlns:a16="http://schemas.microsoft.com/office/drawing/2014/main" val="20000"/>
                    </a:ext>
                  </a:extLst>
                </a:gridCol>
                <a:gridCol w="1064311">
                  <a:extLst>
                    <a:ext uri="{9D8B030D-6E8A-4147-A177-3AD203B41FA5}">
                      <a16:colId xmlns:a16="http://schemas.microsoft.com/office/drawing/2014/main" val="20001"/>
                    </a:ext>
                  </a:extLst>
                </a:gridCol>
                <a:gridCol w="2467623">
                  <a:extLst>
                    <a:ext uri="{9D8B030D-6E8A-4147-A177-3AD203B41FA5}">
                      <a16:colId xmlns:a16="http://schemas.microsoft.com/office/drawing/2014/main" val="20002"/>
                    </a:ext>
                  </a:extLst>
                </a:gridCol>
                <a:gridCol w="2891846">
                  <a:extLst>
                    <a:ext uri="{9D8B030D-6E8A-4147-A177-3AD203B41FA5}">
                      <a16:colId xmlns:a16="http://schemas.microsoft.com/office/drawing/2014/main" val="20003"/>
                    </a:ext>
                  </a:extLst>
                </a:gridCol>
              </a:tblGrid>
              <a:tr h="259105">
                <a:tc gridSpan="2">
                  <a:txBody>
                    <a:bodyPr/>
                    <a:lstStyle/>
                    <a:p>
                      <a:pPr algn="ctr"/>
                      <a:r>
                        <a:rPr lang="ja-JP" altLang="en-US" sz="1100" b="0" dirty="0">
                          <a:solidFill>
                            <a:schemeClr val="tx1"/>
                          </a:solidFill>
                          <a:latin typeface="ＭＳ 明朝" panose="02020609040205080304" pitchFamily="17" charset="-128"/>
                          <a:ea typeface="ＭＳ 明朝" panose="02020609040205080304" pitchFamily="17" charset="-128"/>
                        </a:rPr>
                        <a:t>表彰の種別</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ja-JP"/>
                    </a:p>
                  </a:txBody>
                  <a:tcPr/>
                </a:tc>
                <a:tc>
                  <a:txBody>
                    <a:bodyPr/>
                    <a:lstStyle/>
                    <a:p>
                      <a:pPr algn="ctr"/>
                      <a:r>
                        <a:rPr lang="ja-JP" altLang="en-US" sz="1000" b="0" dirty="0">
                          <a:solidFill>
                            <a:schemeClr val="tx1"/>
                          </a:solidFill>
                          <a:latin typeface="ＭＳ 明朝" panose="02020609040205080304" pitchFamily="17" charset="-128"/>
                          <a:ea typeface="ＭＳ 明朝" panose="02020609040205080304" pitchFamily="17" charset="-128"/>
                        </a:rPr>
                        <a:t>対　　象　　者</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ja-JP" altLang="en-US" sz="1000" b="0" dirty="0">
                          <a:solidFill>
                            <a:schemeClr val="tx1"/>
                          </a:solidFill>
                          <a:latin typeface="ＭＳ 明朝" panose="02020609040205080304" pitchFamily="17" charset="-128"/>
                          <a:ea typeface="ＭＳ 明朝" panose="02020609040205080304" pitchFamily="17" charset="-128"/>
                        </a:rPr>
                        <a:t>選　考　基　準</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278">
                <a:tc gridSpan="2">
                  <a:txBody>
                    <a:bodyPr/>
                    <a:lstStyle/>
                    <a:p>
                      <a:pPr algn="ctr"/>
                      <a:r>
                        <a:rPr lang="ja-JP" altLang="en-US" sz="1100" dirty="0">
                          <a:latin typeface="ＭＳ 明朝" panose="02020609040205080304" pitchFamily="17" charset="-128"/>
                          <a:ea typeface="ＭＳ 明朝" panose="02020609040205080304" pitchFamily="17" charset="-128"/>
                        </a:rPr>
                        <a:t>感　謝　状</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ja-JP"/>
                    </a:p>
                  </a:txBody>
                  <a:tcPr/>
                </a:tc>
                <a:tc>
                  <a:txBody>
                    <a:bodyPr/>
                    <a:lstStyle/>
                    <a:p>
                      <a:r>
                        <a:rPr lang="ja-JP" altLang="en-US" sz="1000" b="0" dirty="0">
                          <a:solidFill>
                            <a:schemeClr val="tx1"/>
                          </a:solidFill>
                          <a:latin typeface="ＭＳ 明朝" panose="02020609040205080304" pitchFamily="17" charset="-128"/>
                          <a:ea typeface="ＭＳ 明朝" panose="02020609040205080304" pitchFamily="17" charset="-128"/>
                        </a:rPr>
                        <a:t>　本連盟の発展育成のために、特に功績の顕著な部外者又は団体</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000" b="0" dirty="0">
                          <a:solidFill>
                            <a:schemeClr val="tx1"/>
                          </a:solidFill>
                          <a:latin typeface="ＭＳ 明朝" panose="02020609040205080304" pitchFamily="17" charset="-128"/>
                          <a:ea typeface="ＭＳ 明朝" panose="02020609040205080304" pitchFamily="17" charset="-128"/>
                        </a:rPr>
                        <a:t>　本連盟の会員以外の者で、常任理事会又は　</a:t>
                      </a:r>
                    </a:p>
                    <a:p>
                      <a:r>
                        <a:rPr lang="ja-JP" altLang="en-US" sz="1000" b="0" dirty="0">
                          <a:solidFill>
                            <a:schemeClr val="tx1"/>
                          </a:solidFill>
                          <a:latin typeface="ＭＳ 明朝" panose="02020609040205080304" pitchFamily="17" charset="-128"/>
                          <a:ea typeface="ＭＳ 明朝" panose="02020609040205080304" pitchFamily="17" charset="-128"/>
                        </a:rPr>
                        <a:t>地区連盟の推薦による。</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9105">
                <a:tc gridSpan="2">
                  <a:txBody>
                    <a:bodyPr/>
                    <a:lstStyle/>
                    <a:p>
                      <a:pPr algn="ctr"/>
                      <a:r>
                        <a:rPr lang="ja-JP" altLang="en-US" sz="1100" dirty="0">
                          <a:latin typeface="ＭＳ 明朝" panose="02020609040205080304" pitchFamily="17" charset="-128"/>
                          <a:ea typeface="ＭＳ 明朝" panose="02020609040205080304" pitchFamily="17" charset="-128"/>
                        </a:rPr>
                        <a:t>団 体 表 彰</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ja-JP"/>
                    </a:p>
                  </a:txBody>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長期出場支部</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駐屯地の支部としては、１０回以上</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6278">
                <a:tc rowSpan="3">
                  <a:txBody>
                    <a:bodyPr/>
                    <a:lstStyle/>
                    <a:p>
                      <a:pPr algn="ctr"/>
                      <a:r>
                        <a:rPr lang="ja-JP" altLang="en-US" sz="1100" dirty="0">
                          <a:latin typeface="ＭＳ 明朝" panose="02020609040205080304" pitchFamily="17" charset="-128"/>
                          <a:ea typeface="ＭＳ 明朝" panose="02020609040205080304" pitchFamily="17" charset="-128"/>
                        </a:rPr>
                        <a:t>個</a:t>
                      </a:r>
                    </a:p>
                    <a:p>
                      <a:pPr algn="ctr"/>
                      <a:endParaRPr lang="ja-JP" altLang="en-US" sz="1100" dirty="0">
                        <a:latin typeface="ＭＳ 明朝" panose="02020609040205080304" pitchFamily="17" charset="-128"/>
                        <a:ea typeface="ＭＳ 明朝" panose="02020609040205080304" pitchFamily="17" charset="-128"/>
                      </a:endParaRPr>
                    </a:p>
                    <a:p>
                      <a:pPr algn="ctr"/>
                      <a:r>
                        <a:rPr lang="ja-JP" altLang="en-US" sz="1100" dirty="0">
                          <a:latin typeface="ＭＳ 明朝" panose="02020609040205080304" pitchFamily="17" charset="-128"/>
                          <a:ea typeface="ＭＳ 明朝" panose="02020609040205080304" pitchFamily="17" charset="-128"/>
                        </a:rPr>
                        <a:t>人</a:t>
                      </a:r>
                      <a:endParaRPr lang="en-US" altLang="ja-JP" sz="1100" dirty="0">
                        <a:latin typeface="ＭＳ 明朝" panose="02020609040205080304" pitchFamily="17" charset="-128"/>
                        <a:ea typeface="ＭＳ 明朝" panose="02020609040205080304" pitchFamily="17" charset="-128"/>
                      </a:endParaRPr>
                    </a:p>
                    <a:p>
                      <a:pPr algn="ctr"/>
                      <a:r>
                        <a:rPr lang="ja-JP" altLang="en-US" sz="1100" dirty="0">
                          <a:latin typeface="ＭＳ 明朝" panose="02020609040205080304" pitchFamily="17" charset="-128"/>
                          <a:ea typeface="ＭＳ 明朝" panose="02020609040205080304" pitchFamily="17" charset="-128"/>
                        </a:rPr>
                        <a:t> </a:t>
                      </a:r>
                    </a:p>
                    <a:p>
                      <a:pPr algn="ctr"/>
                      <a:r>
                        <a:rPr lang="ja-JP" altLang="en-US" sz="1100" dirty="0">
                          <a:latin typeface="ＭＳ 明朝" panose="02020609040205080304" pitchFamily="17" charset="-128"/>
                          <a:ea typeface="ＭＳ 明朝" panose="02020609040205080304" pitchFamily="17" charset="-128"/>
                        </a:rPr>
                        <a:t>表</a:t>
                      </a:r>
                      <a:endParaRPr lang="en-US" altLang="ja-JP" sz="1100" dirty="0">
                        <a:latin typeface="ＭＳ 明朝" panose="02020609040205080304" pitchFamily="17" charset="-128"/>
                        <a:ea typeface="ＭＳ 明朝" panose="02020609040205080304" pitchFamily="17" charset="-128"/>
                      </a:endParaRPr>
                    </a:p>
                    <a:p>
                      <a:pPr algn="ctr"/>
                      <a:endParaRPr lang="en-US" altLang="ja-JP" sz="1100" dirty="0">
                        <a:latin typeface="ＭＳ 明朝" panose="02020609040205080304" pitchFamily="17" charset="-128"/>
                        <a:ea typeface="ＭＳ 明朝" panose="02020609040205080304" pitchFamily="17" charset="-128"/>
                      </a:endParaRPr>
                    </a:p>
                    <a:p>
                      <a:pPr algn="ctr"/>
                      <a:r>
                        <a:rPr lang="ja-JP" altLang="en-US" sz="1100" dirty="0">
                          <a:latin typeface="ＭＳ 明朝" panose="02020609040205080304" pitchFamily="17" charset="-128"/>
                          <a:ea typeface="ＭＳ 明朝" panose="02020609040205080304" pitchFamily="17" charset="-128"/>
                        </a:rPr>
                        <a:t>彰</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100" dirty="0">
                          <a:latin typeface="ＭＳ 明朝" panose="02020609040205080304" pitchFamily="17" charset="-128"/>
                          <a:ea typeface="ＭＳ 明朝" panose="02020609040205080304" pitchFamily="17" charset="-128"/>
                        </a:rPr>
                        <a:t>選手表彰</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　選手（監督・補欠を含む）として出場回数の多い者</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000" b="0" dirty="0">
                          <a:solidFill>
                            <a:schemeClr val="tx1"/>
                          </a:solidFill>
                          <a:latin typeface="ＭＳ 明朝" panose="02020609040205080304" pitchFamily="17" charset="-128"/>
                          <a:ea typeface="ＭＳ 明朝" panose="02020609040205080304" pitchFamily="17" charset="-128"/>
                        </a:rPr>
                        <a:t>選手として１０回以上出場</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58351">
                <a:tc vMerge="1">
                  <a:txBody>
                    <a:bodyPr/>
                    <a:lstStyle/>
                    <a:p>
                      <a:endParaRPr lang="ja-JP"/>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100" dirty="0">
                          <a:latin typeface="ＭＳ 明朝" panose="02020609040205080304" pitchFamily="17" charset="-128"/>
                          <a:ea typeface="ＭＳ 明朝" panose="02020609040205080304" pitchFamily="17" charset="-128"/>
                        </a:rPr>
                        <a:t>役員等表彰</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１　連盟の大会で役員として活躍し</a:t>
                      </a:r>
                      <a:r>
                        <a:rPr lang="ja-JP" altLang="en-US" sz="1000" b="0" dirty="0" err="1">
                          <a:solidFill>
                            <a:schemeClr val="tx1"/>
                          </a:solidFill>
                          <a:latin typeface="ＭＳ 明朝" panose="02020609040205080304" pitchFamily="17" charset="-128"/>
                          <a:ea typeface="ＭＳ 明朝" panose="02020609040205080304" pitchFamily="17" charset="-128"/>
                        </a:rPr>
                        <a:t>そ</a:t>
                      </a:r>
                      <a:endParaRPr lang="en-US" altLang="ja-JP" sz="1000" b="0" dirty="0">
                        <a:solidFill>
                          <a:schemeClr val="tx1"/>
                        </a:solidFill>
                        <a:latin typeface="ＭＳ 明朝" panose="02020609040205080304" pitchFamily="17" charset="-128"/>
                        <a:ea typeface="ＭＳ 明朝" panose="02020609040205080304" pitchFamily="17" charset="-128"/>
                      </a:endParaRPr>
                    </a:p>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　の功績が顕著な者</a:t>
                      </a:r>
                      <a:endParaRPr lang="en-US" altLang="ja-JP" sz="1000" b="0" dirty="0">
                        <a:solidFill>
                          <a:schemeClr val="tx1"/>
                        </a:solidFill>
                        <a:latin typeface="ＭＳ 明朝" panose="02020609040205080304" pitchFamily="17" charset="-128"/>
                        <a:ea typeface="ＭＳ 明朝" panose="02020609040205080304" pitchFamily="17" charset="-128"/>
                      </a:endParaRPr>
                    </a:p>
                    <a:p>
                      <a:pPr marL="0" marR="0" indent="0" algn="l" defTabSz="981710" rtl="0" eaLnBrk="1" fontAlgn="auto" latinLnBrk="0" hangingPunct="1">
                        <a:lnSpc>
                          <a:spcPct val="100000"/>
                        </a:lnSpc>
                        <a:spcBef>
                          <a:spcPts val="0"/>
                        </a:spcBef>
                        <a:spcAft>
                          <a:spcPts val="0"/>
                        </a:spcAft>
                        <a:buClrTx/>
                        <a:buSzTx/>
                        <a:buFontTx/>
                        <a:buNone/>
                        <a:defRPr/>
                      </a:pPr>
                      <a:endParaRPr lang="ja-JP" altLang="en-US"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２　連盟の発展に関して功績が特に顕</a:t>
                      </a:r>
                      <a:endParaRPr lang="en-US" altLang="ja-JP"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　著な支部長等　</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１　役員等として出場回数が１０回以上の者</a:t>
                      </a:r>
                      <a:endParaRPr lang="en-US" altLang="ja-JP" sz="1000" b="0" dirty="0">
                        <a:solidFill>
                          <a:schemeClr val="tx1"/>
                        </a:solidFill>
                        <a:latin typeface="ＭＳ 明朝" panose="02020609040205080304" pitchFamily="17" charset="-128"/>
                        <a:ea typeface="ＭＳ 明朝" panose="02020609040205080304" pitchFamily="17" charset="-128"/>
                      </a:endParaRPr>
                    </a:p>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　を表彰（選手等としての出場回数を含む）</a:t>
                      </a:r>
                      <a:endParaRPr lang="en-US" altLang="ja-JP" sz="1000" b="0" dirty="0">
                        <a:solidFill>
                          <a:schemeClr val="tx1"/>
                        </a:solidFill>
                        <a:latin typeface="ＭＳ 明朝" panose="02020609040205080304" pitchFamily="17" charset="-128"/>
                        <a:ea typeface="ＭＳ 明朝" panose="02020609040205080304" pitchFamily="17" charset="-128"/>
                      </a:endParaRPr>
                    </a:p>
                    <a:p>
                      <a:endParaRPr lang="ja-JP" altLang="en-US"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２　連盟の発展に顕著な功績があった役員又</a:t>
                      </a:r>
                      <a:endParaRPr lang="en-US" altLang="ja-JP"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　は支部長等（「特別表彰」又は「功労賞」</a:t>
                      </a:r>
                      <a:endParaRPr lang="en-US" altLang="ja-JP"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　を付与）で常任理事会又は地区連盟の推薦</a:t>
                      </a:r>
                      <a:endParaRPr lang="en-US" altLang="ja-JP" sz="1000" b="0" dirty="0">
                        <a:solidFill>
                          <a:schemeClr val="tx1"/>
                        </a:solidFill>
                        <a:latin typeface="ＭＳ 明朝" panose="02020609040205080304" pitchFamily="17" charset="-128"/>
                        <a:ea typeface="ＭＳ 明朝" panose="02020609040205080304" pitchFamily="17" charset="-128"/>
                      </a:endParaRPr>
                    </a:p>
                    <a:p>
                      <a:r>
                        <a:rPr lang="ja-JP" altLang="en-US" sz="1000" b="0" dirty="0">
                          <a:solidFill>
                            <a:schemeClr val="tx1"/>
                          </a:solidFill>
                          <a:latin typeface="ＭＳ 明朝" panose="02020609040205080304" pitchFamily="17" charset="-128"/>
                          <a:ea typeface="ＭＳ 明朝" panose="02020609040205080304" pitchFamily="17" charset="-128"/>
                        </a:rPr>
                        <a:t>　による。</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9105">
                <a:tc vMerge="1">
                  <a:txBody>
                    <a:bodyPr/>
                    <a:lstStyle/>
                    <a:p>
                      <a:endParaRPr lang="ja-JP"/>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100" dirty="0">
                          <a:latin typeface="ＭＳ 明朝" panose="02020609040205080304" pitchFamily="17" charset="-128"/>
                          <a:ea typeface="ＭＳ 明朝" panose="02020609040205080304" pitchFamily="17" charset="-128"/>
                        </a:rPr>
                        <a:t>定年表彰</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000" b="0" dirty="0">
                          <a:solidFill>
                            <a:schemeClr val="tx1"/>
                          </a:solidFill>
                          <a:latin typeface="ＭＳ 明朝" panose="02020609040205080304" pitchFamily="17" charset="-128"/>
                          <a:ea typeface="ＭＳ 明朝" panose="02020609040205080304" pitchFamily="17" charset="-128"/>
                        </a:rPr>
                        <a:t>定年退職会員で功労顕著な者　</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000" b="0" dirty="0">
                          <a:solidFill>
                            <a:schemeClr val="tx1"/>
                          </a:solidFill>
                          <a:latin typeface="ＭＳ 明朝" panose="02020609040205080304" pitchFamily="17" charset="-128"/>
                          <a:ea typeface="ＭＳ 明朝" panose="02020609040205080304" pitchFamily="17" charset="-128"/>
                        </a:rPr>
                        <a:t>常任理事会又は地区連盟の推薦による。</a:t>
                      </a:r>
                      <a:endParaRPr kumimoji="1" lang="ja-JP" altLang="en-US" sz="1000" b="0" dirty="0">
                        <a:solidFill>
                          <a:schemeClr val="tx1"/>
                        </a:solidFill>
                        <a:latin typeface="ＭＳ 明朝" panose="02020609040205080304" pitchFamily="17" charset="-128"/>
                        <a:ea typeface="ＭＳ 明朝" panose="02020609040205080304" pitchFamily="17" charset="-128"/>
                      </a:endParaRP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94417">
                <a:tc>
                  <a:txBody>
                    <a:bodyPr/>
                    <a:lstStyle/>
                    <a:p>
                      <a:pPr marL="0" marR="0" indent="0" algn="ctr" defTabSz="981710" rtl="0" eaLnBrk="1" fontAlgn="auto" latinLnBrk="0" hangingPunct="1">
                        <a:lnSpc>
                          <a:spcPct val="100000"/>
                        </a:lnSpc>
                        <a:spcBef>
                          <a:spcPts val="0"/>
                        </a:spcBef>
                        <a:spcAft>
                          <a:spcPts val="0"/>
                        </a:spcAft>
                        <a:buClrTx/>
                        <a:buSzTx/>
                        <a:buFontTx/>
                        <a:buNone/>
                        <a:defRPr/>
                      </a:pPr>
                      <a:r>
                        <a:rPr lang="ja-JP" altLang="en-US" sz="1100" dirty="0">
                          <a:latin typeface="ＭＳ 明朝" panose="02020609040205080304" pitchFamily="17" charset="-128"/>
                          <a:ea typeface="ＭＳ 明朝" panose="02020609040205080304" pitchFamily="17" charset="-128"/>
                        </a:rPr>
                        <a:t>備　　　考</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marL="0" marR="0" indent="0" algn="l" defTabSz="981710" rtl="0" eaLnBrk="1" fontAlgn="auto" latinLnBrk="0" hangingPunct="1">
                        <a:lnSpc>
                          <a:spcPct val="100000"/>
                        </a:lnSpc>
                        <a:spcBef>
                          <a:spcPts val="0"/>
                        </a:spcBef>
                        <a:spcAft>
                          <a:spcPts val="0"/>
                        </a:spcAft>
                        <a:buClrTx/>
                        <a:buSzTx/>
                        <a:buFontTx/>
                        <a:buNone/>
                        <a:defRPr/>
                      </a:pPr>
                      <a:r>
                        <a:rPr lang="ja-JP" altLang="en-US" sz="1100" dirty="0">
                          <a:latin typeface="ＭＳ 明朝" panose="02020609040205080304" pitchFamily="17" charset="-128"/>
                          <a:ea typeface="ＭＳ 明朝" panose="02020609040205080304" pitchFamily="17" charset="-128"/>
                        </a:rPr>
                        <a:t>○原則として連盟大会時に表彰する。やむを得ざる場合は地区連盟会長を通じて実施</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○表彰の決定は左記基準の対象者の中から常任理事会で審議し決定する。</a:t>
                      </a:r>
                      <a:endParaRPr lang="en-US" altLang="ja-JP" sz="1100" dirty="0">
                        <a:latin typeface="ＭＳ 明朝" panose="02020609040205080304" pitchFamily="17" charset="-128"/>
                        <a:ea typeface="ＭＳ 明朝" panose="02020609040205080304" pitchFamily="17" charset="-128"/>
                      </a:endParaRPr>
                    </a:p>
                    <a:p>
                      <a:pPr marL="0" marR="0" indent="0" algn="l" defTabSz="981710" rtl="0" eaLnBrk="1" fontAlgn="auto" latinLnBrk="0" hangingPunct="1">
                        <a:lnSpc>
                          <a:spcPct val="100000"/>
                        </a:lnSpc>
                        <a:spcBef>
                          <a:spcPts val="0"/>
                        </a:spcBef>
                        <a:spcAft>
                          <a:spcPts val="0"/>
                        </a:spcAft>
                        <a:buClrTx/>
                        <a:buSzTx/>
                        <a:buFontTx/>
                        <a:buNone/>
                        <a:defRPr/>
                      </a:pPr>
                      <a:r>
                        <a:rPr lang="ja-JP" altLang="en-US" sz="1100" dirty="0">
                          <a:latin typeface="ＭＳ 明朝" panose="02020609040205080304" pitchFamily="17" charset="-128"/>
                          <a:ea typeface="ＭＳ 明朝" panose="02020609040205080304" pitchFamily="17" charset="-128"/>
                        </a:rPr>
                        <a:t>○「常任理事会」の議決により副賞を添えることができる。</a:t>
                      </a:r>
                    </a:p>
                  </a:txBody>
                  <a:tcPr marL="91438" marR="91438" marT="45724" marB="457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ja-JP"/>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ja-JP"/>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5426" name="正方形/長方形 1"/>
          <p:cNvSpPr>
            <a:spLocks noChangeArrowheads="1"/>
          </p:cNvSpPr>
          <p:nvPr/>
        </p:nvSpPr>
        <p:spPr bwMode="auto">
          <a:xfrm>
            <a:off x="2722563" y="6535738"/>
            <a:ext cx="21177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1200">
                <a:latin typeface="ＭＳ 明朝" panose="02020609040205080304" pitchFamily="17" charset="-128"/>
                <a:ea typeface="ＭＳ 明朝" panose="02020609040205080304" pitchFamily="17" charset="-128"/>
              </a:rPr>
              <a:t>全自衛隊拳法連盟表彰基準</a:t>
            </a:r>
          </a:p>
        </p:txBody>
      </p:sp>
      <p:sp>
        <p:nvSpPr>
          <p:cNvPr id="15427" name="テキスト ボックス 8"/>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１６</a:t>
            </a:r>
          </a:p>
          <a:p>
            <a:pPr algn="r" eaLnBrk="1" hangingPunct="1"/>
            <a:r>
              <a:rPr lang="ja-JP" altLang="en-US" sz="1200" dirty="0">
                <a:latin typeface="ＭＳ 明朝" panose="02020609040205080304" pitchFamily="17" charset="-128"/>
                <a:ea typeface="ＭＳ 明朝" panose="02020609040205080304" pitchFamily="17" charset="-128"/>
              </a:rPr>
              <a:t>付表第５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12" name="Group 148"/>
          <p:cNvGraphicFramePr>
            <a:graphicFrameLocks noGrp="1"/>
          </p:cNvGraphicFramePr>
          <p:nvPr/>
        </p:nvGraphicFramePr>
        <p:xfrm>
          <a:off x="673100" y="1651000"/>
          <a:ext cx="6530975" cy="8563874"/>
        </p:xfrm>
        <a:graphic>
          <a:graphicData uri="http://schemas.openxmlformats.org/drawingml/2006/table">
            <a:tbl>
              <a:tblPr/>
              <a:tblGrid>
                <a:gridCol w="556260">
                  <a:extLst>
                    <a:ext uri="{9D8B030D-6E8A-4147-A177-3AD203B41FA5}">
                      <a16:colId xmlns:a16="http://schemas.microsoft.com/office/drawing/2014/main" val="20000"/>
                    </a:ext>
                  </a:extLst>
                </a:gridCol>
                <a:gridCol w="913765">
                  <a:extLst>
                    <a:ext uri="{9D8B030D-6E8A-4147-A177-3AD203B41FA5}">
                      <a16:colId xmlns:a16="http://schemas.microsoft.com/office/drawing/2014/main" val="20001"/>
                    </a:ext>
                  </a:extLst>
                </a:gridCol>
                <a:gridCol w="873760">
                  <a:extLst>
                    <a:ext uri="{9D8B030D-6E8A-4147-A177-3AD203B41FA5}">
                      <a16:colId xmlns:a16="http://schemas.microsoft.com/office/drawing/2014/main" val="20002"/>
                    </a:ext>
                  </a:extLst>
                </a:gridCol>
                <a:gridCol w="794385">
                  <a:extLst>
                    <a:ext uri="{9D8B030D-6E8A-4147-A177-3AD203B41FA5}">
                      <a16:colId xmlns:a16="http://schemas.microsoft.com/office/drawing/2014/main" val="20003"/>
                    </a:ext>
                  </a:extLst>
                </a:gridCol>
                <a:gridCol w="211455">
                  <a:extLst>
                    <a:ext uri="{9D8B030D-6E8A-4147-A177-3AD203B41FA5}">
                      <a16:colId xmlns:a16="http://schemas.microsoft.com/office/drawing/2014/main" val="20004"/>
                    </a:ext>
                  </a:extLst>
                </a:gridCol>
                <a:gridCol w="635635">
                  <a:extLst>
                    <a:ext uri="{9D8B030D-6E8A-4147-A177-3AD203B41FA5}">
                      <a16:colId xmlns:a16="http://schemas.microsoft.com/office/drawing/2014/main" val="20005"/>
                    </a:ext>
                  </a:extLst>
                </a:gridCol>
                <a:gridCol w="224155">
                  <a:extLst>
                    <a:ext uri="{9D8B030D-6E8A-4147-A177-3AD203B41FA5}">
                      <a16:colId xmlns:a16="http://schemas.microsoft.com/office/drawing/2014/main" val="20006"/>
                    </a:ext>
                  </a:extLst>
                </a:gridCol>
                <a:gridCol w="623570">
                  <a:extLst>
                    <a:ext uri="{9D8B030D-6E8A-4147-A177-3AD203B41FA5}">
                      <a16:colId xmlns:a16="http://schemas.microsoft.com/office/drawing/2014/main" val="20007"/>
                    </a:ext>
                  </a:extLst>
                </a:gridCol>
                <a:gridCol w="1697990">
                  <a:extLst>
                    <a:ext uri="{9D8B030D-6E8A-4147-A177-3AD203B41FA5}">
                      <a16:colId xmlns:a16="http://schemas.microsoft.com/office/drawing/2014/main" val="20008"/>
                    </a:ext>
                  </a:extLst>
                </a:gridCol>
              </a:tblGrid>
              <a:tr h="749935">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海自・空自</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方面名</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7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424815">
                <a:tc rowSpan="2"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海自、空自</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各方面</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師範部会長</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名（年齢）</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段位</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所属部隊名</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隊・中隊まで</a:t>
                      </a:r>
                      <a:r>
                        <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1"/>
                  </a:ext>
                </a:extLst>
              </a:tr>
              <a:tr h="568960">
                <a:tc gridSpan="2" vMerge="1">
                  <a:txBody>
                    <a:bodyPr/>
                    <a:lstStyle/>
                    <a:p>
                      <a:endParaRPr lang="ja-JP"/>
                    </a:p>
                  </a:txBody>
                  <a:tcPr/>
                </a:tc>
                <a:tc hMerge="1" vMerge="1">
                  <a:txBody>
                    <a:bodyPr/>
                    <a:lstStyle/>
                    <a:p>
                      <a:endParaRPr lang="ja-JP"/>
                    </a:p>
                  </a:txBody>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extLst>
                  <a:ext uri="{0D108BD9-81ED-4DB2-BD59-A6C34878D82A}">
                    <a16:rowId xmlns:a16="http://schemas.microsoft.com/office/drawing/2014/main" val="10002"/>
                  </a:ext>
                </a:extLst>
              </a:tr>
              <a:tr h="517525">
                <a:tc rowSpan="3"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連絡先</a:t>
                      </a:r>
                      <a:endPar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（必須）</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専用線、ＦＡＸ</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517525">
                <a:tc gridSpan="2"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携　帯</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517525">
                <a:tc gridSpan="2" vMerge="1">
                  <a:txBody>
                    <a:bodyPr/>
                    <a:lstStyle/>
                    <a:p>
                      <a:endParaRPr lang="ja-JP"/>
                    </a:p>
                  </a:txBody>
                  <a:tcPr/>
                </a:tc>
                <a:tc hMerge="1" v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en-US" altLang="ja-JP"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E</a:t>
                      </a:r>
                      <a:r>
                        <a:rPr kumimoji="1" lang="ja-JP" altLang="en-US" sz="14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ﾒｰﾙｱﾄﾞﾚｽ</a:t>
                      </a:r>
                    </a:p>
                  </a:txBody>
                  <a:tcPr marL="100817" marR="100817" marT="41103" marB="4110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gridSpan="5">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l" defTabSz="981075" rtl="0" eaLnBrk="1" fontAlgn="base" latinLnBrk="0" hangingPunct="1">
                        <a:lnSpc>
                          <a:spcPct val="100000"/>
                        </a:lnSpc>
                        <a:spcBef>
                          <a:spcPct val="0"/>
                        </a:spcBef>
                        <a:spcAft>
                          <a:spcPct val="0"/>
                        </a:spcAft>
                        <a:buClrTx/>
                        <a:buSzTx/>
                        <a:buFontTx/>
                        <a:buNone/>
                      </a:pPr>
                      <a:endParaRPr kumimoji="1" lang="ja-JP" altLang="ja-JP" sz="20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41103" marB="41103"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6273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連番</a:t>
                      </a:r>
                    </a:p>
                  </a:txBody>
                  <a:tcPr marL="36000" marR="36000"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段位</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（ふりがな）</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年齢</a:t>
                      </a: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rPr>
                        <a:t>所属部隊名</a:t>
                      </a:r>
                    </a:p>
                    <a:p>
                      <a:pPr marL="0" marR="0" lvl="0" indent="0" algn="ctr" defTabSz="981075" rtl="0" eaLnBrk="1" fontAlgn="base" latinLnBrk="0" hangingPunct="1">
                        <a:lnSpc>
                          <a:spcPct val="100000"/>
                        </a:lnSpc>
                        <a:spcBef>
                          <a:spcPct val="0"/>
                        </a:spcBef>
                        <a:spcAft>
                          <a:spcPct val="0"/>
                        </a:spcAft>
                        <a:buClrTx/>
                        <a:buSzTx/>
                        <a:buFontTx/>
                        <a:buNone/>
                      </a:pPr>
                      <a:endPar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携帯電話番号</a:t>
                      </a: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２</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５</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６</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７</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８</a:t>
                      </a:r>
                    </a:p>
                  </a:txBody>
                  <a:tcPr marL="100817" marR="100817" marT="52202" marB="52202" anchor="ctr" horzOverflow="overflow">
                    <a:lnL w="28575" cap="flat" cmpd="sng" algn="ctr">
                      <a:solidFill>
                        <a:schemeClr val="tx1"/>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hMerge="1">
                  <a:txBody>
                    <a:bodyPr/>
                    <a:lstStyle/>
                    <a:p>
                      <a:endParaRPr lang="ja-JP"/>
                    </a:p>
                  </a:txBody>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ja-JP"/>
                    </a:p>
                  </a:txBody>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31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13457" name="テキスト ボックス 3"/>
          <p:cNvSpPr txBox="1">
            <a:spLocks noChangeArrowheads="1"/>
          </p:cNvSpPr>
          <p:nvPr/>
        </p:nvSpPr>
        <p:spPr bwMode="auto">
          <a:xfrm>
            <a:off x="977900" y="530225"/>
            <a:ext cx="5600700" cy="7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2000" dirty="0">
                <a:latin typeface="ＭＳ 明朝" panose="02020609040205080304" pitchFamily="17" charset="-128"/>
                <a:ea typeface="ＭＳ 明朝" panose="02020609040205080304" pitchFamily="17" charset="-128"/>
                <a:sym typeface="+mn-ea"/>
              </a:rPr>
              <a:t>海自、空自、各方面</a:t>
            </a:r>
          </a:p>
          <a:p>
            <a:pPr algn="ctr" eaLnBrk="1" hangingPunct="1"/>
            <a:r>
              <a:rPr lang="ja-JP" altLang="en-US" sz="2000" dirty="0">
                <a:latin typeface="ＭＳ 明朝" panose="02020609040205080304" pitchFamily="17" charset="-128"/>
                <a:ea typeface="ＭＳ 明朝" panose="02020609040205080304" pitchFamily="17" charset="-128"/>
                <a:sym typeface="+mn-ea"/>
              </a:rPr>
              <a:t>師範部会、指導者講習会参加可能者名簿</a:t>
            </a:r>
            <a:endParaRPr lang="ja-JP" altLang="en-US" sz="2000" b="1" dirty="0">
              <a:latin typeface="ＭＳ 明朝" panose="02020609040205080304" pitchFamily="17" charset="-128"/>
              <a:ea typeface="ＭＳ 明朝" panose="02020609040205080304" pitchFamily="17" charset="-128"/>
              <a:sym typeface="+mn-ea"/>
            </a:endParaRPr>
          </a:p>
        </p:txBody>
      </p:sp>
      <p:sp>
        <p:nvSpPr>
          <p:cNvPr id="1345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１７</a:t>
            </a:r>
          </a:p>
          <a:p>
            <a:pPr algn="r" eaLnBrk="1" hangingPunct="1"/>
            <a:r>
              <a:rPr lang="ja-JP" altLang="en-US" sz="1200" dirty="0">
                <a:latin typeface="ＭＳ 明朝" panose="02020609040205080304" pitchFamily="17" charset="-128"/>
                <a:ea typeface="ＭＳ 明朝" panose="02020609040205080304" pitchFamily="17" charset="-128"/>
              </a:rPr>
              <a:t>付表第６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12" name="Group 148"/>
          <p:cNvGraphicFramePr>
            <a:graphicFrameLocks noGrp="1"/>
          </p:cNvGraphicFramePr>
          <p:nvPr/>
        </p:nvGraphicFramePr>
        <p:xfrm>
          <a:off x="673100" y="1651000"/>
          <a:ext cx="6530975" cy="7170684"/>
        </p:xfrm>
        <a:graphic>
          <a:graphicData uri="http://schemas.openxmlformats.org/drawingml/2006/table">
            <a:tbl>
              <a:tblPr/>
              <a:tblGrid>
                <a:gridCol w="670560">
                  <a:extLst>
                    <a:ext uri="{9D8B030D-6E8A-4147-A177-3AD203B41FA5}">
                      <a16:colId xmlns:a16="http://schemas.microsoft.com/office/drawing/2014/main" val="20000"/>
                    </a:ext>
                  </a:extLst>
                </a:gridCol>
                <a:gridCol w="799465">
                  <a:extLst>
                    <a:ext uri="{9D8B030D-6E8A-4147-A177-3AD203B41FA5}">
                      <a16:colId xmlns:a16="http://schemas.microsoft.com/office/drawing/2014/main" val="20001"/>
                    </a:ext>
                  </a:extLst>
                </a:gridCol>
                <a:gridCol w="873760">
                  <a:extLst>
                    <a:ext uri="{9D8B030D-6E8A-4147-A177-3AD203B41FA5}">
                      <a16:colId xmlns:a16="http://schemas.microsoft.com/office/drawing/2014/main" val="20002"/>
                    </a:ext>
                  </a:extLst>
                </a:gridCol>
                <a:gridCol w="794385">
                  <a:extLst>
                    <a:ext uri="{9D8B030D-6E8A-4147-A177-3AD203B41FA5}">
                      <a16:colId xmlns:a16="http://schemas.microsoft.com/office/drawing/2014/main" val="20003"/>
                    </a:ext>
                  </a:extLst>
                </a:gridCol>
                <a:gridCol w="211455">
                  <a:extLst>
                    <a:ext uri="{9D8B030D-6E8A-4147-A177-3AD203B41FA5}">
                      <a16:colId xmlns:a16="http://schemas.microsoft.com/office/drawing/2014/main" val="20004"/>
                    </a:ext>
                  </a:extLst>
                </a:gridCol>
                <a:gridCol w="635635">
                  <a:extLst>
                    <a:ext uri="{9D8B030D-6E8A-4147-A177-3AD203B41FA5}">
                      <a16:colId xmlns:a16="http://schemas.microsoft.com/office/drawing/2014/main" val="20005"/>
                    </a:ext>
                  </a:extLst>
                </a:gridCol>
                <a:gridCol w="224155">
                  <a:extLst>
                    <a:ext uri="{9D8B030D-6E8A-4147-A177-3AD203B41FA5}">
                      <a16:colId xmlns:a16="http://schemas.microsoft.com/office/drawing/2014/main" val="20006"/>
                    </a:ext>
                  </a:extLst>
                </a:gridCol>
                <a:gridCol w="623570">
                  <a:extLst>
                    <a:ext uri="{9D8B030D-6E8A-4147-A177-3AD203B41FA5}">
                      <a16:colId xmlns:a16="http://schemas.microsoft.com/office/drawing/2014/main" val="20007"/>
                    </a:ext>
                  </a:extLst>
                </a:gridCol>
                <a:gridCol w="1697990">
                  <a:extLst>
                    <a:ext uri="{9D8B030D-6E8A-4147-A177-3AD203B41FA5}">
                      <a16:colId xmlns:a16="http://schemas.microsoft.com/office/drawing/2014/main" val="20008"/>
                    </a:ext>
                  </a:extLst>
                </a:gridCol>
              </a:tblGrid>
              <a:tr h="749935">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海自・空自</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方面名</a:t>
                      </a:r>
                    </a:p>
                  </a:txBody>
                  <a:tcPr marL="100817" marR="100817" marT="52202" marB="52202" anchor="ct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7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6273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連番</a:t>
                      </a:r>
                    </a:p>
                  </a:txBody>
                  <a:tcPr marL="36000" marR="36000"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段位</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（ふりがな）</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年齢</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rPr>
                        <a:t>所属部隊名</a:t>
                      </a:r>
                    </a:p>
                    <a:p>
                      <a:pPr marL="0" marR="0" lvl="0" indent="0" algn="ctr" defTabSz="981075" rtl="0" eaLnBrk="1" fontAlgn="base" latinLnBrk="0" hangingPunct="1">
                        <a:lnSpc>
                          <a:spcPct val="100000"/>
                        </a:lnSpc>
                        <a:spcBef>
                          <a:spcPct val="0"/>
                        </a:spcBef>
                        <a:spcAft>
                          <a:spcPct val="0"/>
                        </a:spcAft>
                        <a:buClrTx/>
                        <a:buSzTx/>
                        <a:buFontTx/>
                        <a:buNone/>
                      </a:pPr>
                      <a:endPar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携帯電話番号</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２</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５</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６</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７</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８</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９</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１０</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3457" name="テキスト ボックス 3"/>
          <p:cNvSpPr txBox="1">
            <a:spLocks noChangeArrowheads="1"/>
          </p:cNvSpPr>
          <p:nvPr/>
        </p:nvSpPr>
        <p:spPr bwMode="auto">
          <a:xfrm>
            <a:off x="977900" y="530225"/>
            <a:ext cx="5600700" cy="7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2000" dirty="0">
                <a:latin typeface="ＭＳ 明朝" panose="02020609040205080304" pitchFamily="17" charset="-128"/>
                <a:ea typeface="ＭＳ 明朝" panose="02020609040205080304" pitchFamily="17" charset="-128"/>
                <a:sym typeface="+mn-ea"/>
              </a:rPr>
              <a:t>海自、空自、各方面</a:t>
            </a:r>
          </a:p>
          <a:p>
            <a:pPr algn="ctr" eaLnBrk="1" hangingPunct="1"/>
            <a:r>
              <a:rPr lang="ja-JP" altLang="en-US" sz="2000" dirty="0">
                <a:latin typeface="ＭＳ 明朝" panose="02020609040205080304" pitchFamily="17" charset="-128"/>
                <a:ea typeface="ＭＳ 明朝" panose="02020609040205080304" pitchFamily="17" charset="-128"/>
                <a:sym typeface="+mn-ea"/>
              </a:rPr>
              <a:t>指導者講習会参加申し込み書</a:t>
            </a:r>
            <a:endParaRPr lang="ja-JP" altLang="en-US" sz="2000" b="1" dirty="0">
              <a:latin typeface="ＭＳ 明朝" panose="02020609040205080304" pitchFamily="17" charset="-128"/>
              <a:ea typeface="ＭＳ 明朝" panose="02020609040205080304" pitchFamily="17" charset="-128"/>
              <a:sym typeface="+mn-ea"/>
            </a:endParaRPr>
          </a:p>
        </p:txBody>
      </p:sp>
      <p:sp>
        <p:nvSpPr>
          <p:cNvPr id="1345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１８</a:t>
            </a:r>
          </a:p>
          <a:p>
            <a:pPr algn="r" eaLnBrk="1" hangingPunct="1"/>
            <a:r>
              <a:rPr lang="ja-JP" altLang="en-US" sz="1200" dirty="0">
                <a:latin typeface="ＭＳ 明朝" panose="02020609040205080304" pitchFamily="17" charset="-128"/>
                <a:ea typeface="ＭＳ 明朝" panose="02020609040205080304" pitchFamily="17" charset="-128"/>
              </a:rPr>
              <a:t>付表第７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12" name="Group 148"/>
          <p:cNvGraphicFramePr>
            <a:graphicFrameLocks noGrp="1"/>
          </p:cNvGraphicFramePr>
          <p:nvPr/>
        </p:nvGraphicFramePr>
        <p:xfrm>
          <a:off x="673100" y="1651000"/>
          <a:ext cx="6530975" cy="7170684"/>
        </p:xfrm>
        <a:graphic>
          <a:graphicData uri="http://schemas.openxmlformats.org/drawingml/2006/table">
            <a:tbl>
              <a:tblPr/>
              <a:tblGrid>
                <a:gridCol w="670560">
                  <a:extLst>
                    <a:ext uri="{9D8B030D-6E8A-4147-A177-3AD203B41FA5}">
                      <a16:colId xmlns:a16="http://schemas.microsoft.com/office/drawing/2014/main" val="20000"/>
                    </a:ext>
                  </a:extLst>
                </a:gridCol>
                <a:gridCol w="799465">
                  <a:extLst>
                    <a:ext uri="{9D8B030D-6E8A-4147-A177-3AD203B41FA5}">
                      <a16:colId xmlns:a16="http://schemas.microsoft.com/office/drawing/2014/main" val="20001"/>
                    </a:ext>
                  </a:extLst>
                </a:gridCol>
                <a:gridCol w="873760">
                  <a:extLst>
                    <a:ext uri="{9D8B030D-6E8A-4147-A177-3AD203B41FA5}">
                      <a16:colId xmlns:a16="http://schemas.microsoft.com/office/drawing/2014/main" val="20002"/>
                    </a:ext>
                  </a:extLst>
                </a:gridCol>
                <a:gridCol w="794385">
                  <a:extLst>
                    <a:ext uri="{9D8B030D-6E8A-4147-A177-3AD203B41FA5}">
                      <a16:colId xmlns:a16="http://schemas.microsoft.com/office/drawing/2014/main" val="20003"/>
                    </a:ext>
                  </a:extLst>
                </a:gridCol>
                <a:gridCol w="211455">
                  <a:extLst>
                    <a:ext uri="{9D8B030D-6E8A-4147-A177-3AD203B41FA5}">
                      <a16:colId xmlns:a16="http://schemas.microsoft.com/office/drawing/2014/main" val="20004"/>
                    </a:ext>
                  </a:extLst>
                </a:gridCol>
                <a:gridCol w="635635">
                  <a:extLst>
                    <a:ext uri="{9D8B030D-6E8A-4147-A177-3AD203B41FA5}">
                      <a16:colId xmlns:a16="http://schemas.microsoft.com/office/drawing/2014/main" val="20005"/>
                    </a:ext>
                  </a:extLst>
                </a:gridCol>
                <a:gridCol w="224155">
                  <a:extLst>
                    <a:ext uri="{9D8B030D-6E8A-4147-A177-3AD203B41FA5}">
                      <a16:colId xmlns:a16="http://schemas.microsoft.com/office/drawing/2014/main" val="20006"/>
                    </a:ext>
                  </a:extLst>
                </a:gridCol>
                <a:gridCol w="623570">
                  <a:extLst>
                    <a:ext uri="{9D8B030D-6E8A-4147-A177-3AD203B41FA5}">
                      <a16:colId xmlns:a16="http://schemas.microsoft.com/office/drawing/2014/main" val="20007"/>
                    </a:ext>
                  </a:extLst>
                </a:gridCol>
                <a:gridCol w="1697990">
                  <a:extLst>
                    <a:ext uri="{9D8B030D-6E8A-4147-A177-3AD203B41FA5}">
                      <a16:colId xmlns:a16="http://schemas.microsoft.com/office/drawing/2014/main" val="20008"/>
                    </a:ext>
                  </a:extLst>
                </a:gridCol>
              </a:tblGrid>
              <a:tr h="749935">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海自・空自</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方面名</a:t>
                      </a:r>
                    </a:p>
                  </a:txBody>
                  <a:tcPr marL="100817" marR="100817" marT="52202" marB="52202" anchor="ct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7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6273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連番</a:t>
                      </a:r>
                    </a:p>
                  </a:txBody>
                  <a:tcPr marL="36000" marR="36000"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段位</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（ふりがな）</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年齢</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rPr>
                        <a:t>所属部隊名</a:t>
                      </a:r>
                    </a:p>
                    <a:p>
                      <a:pPr marL="0" marR="0" lvl="0" indent="0" algn="ctr" defTabSz="981075" rtl="0" eaLnBrk="1" fontAlgn="base" latinLnBrk="0" hangingPunct="1">
                        <a:lnSpc>
                          <a:spcPct val="100000"/>
                        </a:lnSpc>
                        <a:spcBef>
                          <a:spcPct val="0"/>
                        </a:spcBef>
                        <a:spcAft>
                          <a:spcPct val="0"/>
                        </a:spcAft>
                        <a:buClrTx/>
                        <a:buSzTx/>
                        <a:buFontTx/>
                        <a:buNone/>
                      </a:pPr>
                      <a:endPar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携帯電話番号</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２</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５</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６</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７</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８</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９</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１０</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3457" name="テキスト ボックス 3"/>
          <p:cNvSpPr txBox="1">
            <a:spLocks noChangeArrowheads="1"/>
          </p:cNvSpPr>
          <p:nvPr/>
        </p:nvSpPr>
        <p:spPr bwMode="auto">
          <a:xfrm>
            <a:off x="977900" y="530225"/>
            <a:ext cx="5600700" cy="39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2000" dirty="0">
                <a:latin typeface="ＭＳ 明朝" panose="02020609040205080304" pitchFamily="17" charset="-128"/>
                <a:ea typeface="ＭＳ 明朝" panose="02020609040205080304" pitchFamily="17" charset="-128"/>
                <a:sym typeface="+mn-ea"/>
              </a:rPr>
              <a:t>高段者試験受験者名簿</a:t>
            </a:r>
            <a:endParaRPr lang="ja-JP" altLang="en-US" sz="2000" b="1" dirty="0">
              <a:latin typeface="ＭＳ 明朝" panose="02020609040205080304" pitchFamily="17" charset="-128"/>
              <a:ea typeface="ＭＳ 明朝" panose="02020609040205080304" pitchFamily="17" charset="-128"/>
              <a:sym typeface="+mn-ea"/>
            </a:endParaRPr>
          </a:p>
        </p:txBody>
      </p:sp>
      <p:sp>
        <p:nvSpPr>
          <p:cNvPr id="1345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１９</a:t>
            </a:r>
          </a:p>
          <a:p>
            <a:pPr algn="r" eaLnBrk="1" hangingPunct="1"/>
            <a:r>
              <a:rPr lang="ja-JP" altLang="en-US" sz="1200" dirty="0">
                <a:latin typeface="ＭＳ 明朝" panose="02020609040205080304" pitchFamily="17" charset="-128"/>
                <a:ea typeface="ＭＳ 明朝" panose="02020609040205080304" pitchFamily="17" charset="-128"/>
              </a:rPr>
              <a:t>付表第８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12" name="Group 148"/>
          <p:cNvGraphicFramePr>
            <a:graphicFrameLocks noGrp="1"/>
          </p:cNvGraphicFramePr>
          <p:nvPr/>
        </p:nvGraphicFramePr>
        <p:xfrm>
          <a:off x="673100" y="1651000"/>
          <a:ext cx="6530975" cy="7170684"/>
        </p:xfrm>
        <a:graphic>
          <a:graphicData uri="http://schemas.openxmlformats.org/drawingml/2006/table">
            <a:tbl>
              <a:tblPr/>
              <a:tblGrid>
                <a:gridCol w="670560">
                  <a:extLst>
                    <a:ext uri="{9D8B030D-6E8A-4147-A177-3AD203B41FA5}">
                      <a16:colId xmlns:a16="http://schemas.microsoft.com/office/drawing/2014/main" val="20000"/>
                    </a:ext>
                  </a:extLst>
                </a:gridCol>
                <a:gridCol w="799465">
                  <a:extLst>
                    <a:ext uri="{9D8B030D-6E8A-4147-A177-3AD203B41FA5}">
                      <a16:colId xmlns:a16="http://schemas.microsoft.com/office/drawing/2014/main" val="20001"/>
                    </a:ext>
                  </a:extLst>
                </a:gridCol>
                <a:gridCol w="873760">
                  <a:extLst>
                    <a:ext uri="{9D8B030D-6E8A-4147-A177-3AD203B41FA5}">
                      <a16:colId xmlns:a16="http://schemas.microsoft.com/office/drawing/2014/main" val="20002"/>
                    </a:ext>
                  </a:extLst>
                </a:gridCol>
                <a:gridCol w="794385">
                  <a:extLst>
                    <a:ext uri="{9D8B030D-6E8A-4147-A177-3AD203B41FA5}">
                      <a16:colId xmlns:a16="http://schemas.microsoft.com/office/drawing/2014/main" val="20003"/>
                    </a:ext>
                  </a:extLst>
                </a:gridCol>
                <a:gridCol w="211455">
                  <a:extLst>
                    <a:ext uri="{9D8B030D-6E8A-4147-A177-3AD203B41FA5}">
                      <a16:colId xmlns:a16="http://schemas.microsoft.com/office/drawing/2014/main" val="20004"/>
                    </a:ext>
                  </a:extLst>
                </a:gridCol>
                <a:gridCol w="635635">
                  <a:extLst>
                    <a:ext uri="{9D8B030D-6E8A-4147-A177-3AD203B41FA5}">
                      <a16:colId xmlns:a16="http://schemas.microsoft.com/office/drawing/2014/main" val="20005"/>
                    </a:ext>
                  </a:extLst>
                </a:gridCol>
                <a:gridCol w="224155">
                  <a:extLst>
                    <a:ext uri="{9D8B030D-6E8A-4147-A177-3AD203B41FA5}">
                      <a16:colId xmlns:a16="http://schemas.microsoft.com/office/drawing/2014/main" val="20006"/>
                    </a:ext>
                  </a:extLst>
                </a:gridCol>
                <a:gridCol w="623570">
                  <a:extLst>
                    <a:ext uri="{9D8B030D-6E8A-4147-A177-3AD203B41FA5}">
                      <a16:colId xmlns:a16="http://schemas.microsoft.com/office/drawing/2014/main" val="20007"/>
                    </a:ext>
                  </a:extLst>
                </a:gridCol>
                <a:gridCol w="1697990">
                  <a:extLst>
                    <a:ext uri="{9D8B030D-6E8A-4147-A177-3AD203B41FA5}">
                      <a16:colId xmlns:a16="http://schemas.microsoft.com/office/drawing/2014/main" val="20008"/>
                    </a:ext>
                  </a:extLst>
                </a:gridCol>
              </a:tblGrid>
              <a:tr h="749935">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海自・空自</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方面名</a:t>
                      </a:r>
                    </a:p>
                  </a:txBody>
                  <a:tcPr marL="100817" marR="100817" marT="52202" marB="52202" anchor="ct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7">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7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6273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連番</a:t>
                      </a:r>
                    </a:p>
                  </a:txBody>
                  <a:tcPr marL="36000" marR="36000"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段位</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階級</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氏　　名</a:t>
                      </a:r>
                      <a:endParaRPr kumimoji="1"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（ふりがな）</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年齢</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lang="ja-JP" altLang="en-US" sz="1200" dirty="0">
                          <a:ln>
                            <a:noFill/>
                          </a:ln>
                          <a:solidFill>
                            <a:srgbClr val="000000"/>
                          </a:solidFill>
                          <a:effectLst/>
                          <a:latin typeface="ＭＳ 明朝" panose="02020609040205080304" pitchFamily="17" charset="-128"/>
                          <a:ea typeface="ＭＳ 明朝" panose="02020609040205080304" pitchFamily="17" charset="-128"/>
                          <a:sym typeface="+mn-ea"/>
                        </a:rPr>
                        <a:t>所属部隊名</a:t>
                      </a:r>
                    </a:p>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役職（理事、監督等）</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２</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３</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４</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５</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６</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7215">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７</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76580">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８</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T w="12700">
                      <a:solidFill>
                        <a:schemeClr val="tx1"/>
                      </a:solidFill>
                      <a:prstDash val="solid"/>
                    </a:lnT>
                    <a:lnB w="12700">
                      <a:solidFill>
                        <a:schemeClr val="tx1"/>
                      </a:solidFill>
                      <a:prstDash val="solid"/>
                    </a:lnB>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gridSpan="2">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a:solidFill>
                        <a:schemeClr val="tx1"/>
                      </a:solidFill>
                      <a:prstDash val="solid"/>
                    </a:lnR>
                    <a:lnT w="12700">
                      <a:solidFill>
                        <a:schemeClr val="tx1"/>
                      </a:solidFill>
                      <a:prstDash val="solid"/>
                    </a:lnT>
                    <a:lnB w="12700">
                      <a:solidFill>
                        <a:schemeClr val="tx1"/>
                      </a:solidFill>
                      <a:prstDash val="solid"/>
                    </a:lnB>
                  </a:tcPr>
                </a:tc>
                <a:tc>
                  <a:txBody>
                    <a:bodyPr/>
                    <a:lstStyle>
                      <a:lvl1pPr defTabSz="981075" eaLnBrk="0" hangingPunct="0">
                        <a:spcBef>
                          <a:spcPct val="20000"/>
                        </a:spcBef>
                        <a:buFont typeface="Arial" panose="020B0604020202020204" pitchFamily="34" charset="0"/>
                        <a:defRPr kumimoji="1" sz="3000">
                          <a:solidFill>
                            <a:schemeClr val="tx1"/>
                          </a:solidFill>
                          <a:latin typeface="Calibri" panose="020F0502020204030204" pitchFamily="34" charset="0"/>
                          <a:ea typeface="ＭＳ Ｐゴシック" panose="020B0600070205080204" charset="-128"/>
                        </a:defRPr>
                      </a:lvl1pPr>
                      <a:lvl2pPr marL="742950" indent="-285750" defTabSz="981075" eaLnBrk="0" hangingPunct="0">
                        <a:spcBef>
                          <a:spcPct val="20000"/>
                        </a:spcBef>
                        <a:buFont typeface="Arial" panose="020B0604020202020204" pitchFamily="34" charset="0"/>
                        <a:defRPr kumimoji="1" sz="2600">
                          <a:solidFill>
                            <a:schemeClr val="tx1"/>
                          </a:solidFill>
                          <a:latin typeface="Calibri" panose="020F0502020204030204" pitchFamily="34" charset="0"/>
                          <a:ea typeface="ＭＳ Ｐゴシック" panose="020B0600070205080204" charset="-128"/>
                        </a:defRPr>
                      </a:lvl2pPr>
                      <a:lvl3pPr marL="1143000" indent="-228600" defTabSz="981075" eaLnBrk="0" hangingPunct="0">
                        <a:spcBef>
                          <a:spcPct val="20000"/>
                        </a:spcBef>
                        <a:buFont typeface="Arial" panose="020B0604020202020204" pitchFamily="34" charset="0"/>
                        <a:defRPr kumimoji="1" sz="2200">
                          <a:solidFill>
                            <a:schemeClr val="tx1"/>
                          </a:solidFill>
                          <a:latin typeface="Calibri" panose="020F0502020204030204" pitchFamily="34" charset="0"/>
                          <a:ea typeface="ＭＳ Ｐゴシック" panose="020B0600070205080204" charset="-128"/>
                        </a:defRPr>
                      </a:lvl3pPr>
                      <a:lvl4pPr marL="16002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4pPr>
                      <a:lvl5pPr marL="2057400" indent="-228600" defTabSz="981075" eaLnBrk="0" hangingPunct="0">
                        <a:spcBef>
                          <a:spcPct val="20000"/>
                        </a:spcBef>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5pPr>
                      <a:lvl6pPr marL="25146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6pPr>
                      <a:lvl7pPr marL="29718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7pPr>
                      <a:lvl8pPr marL="34290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8pPr>
                      <a:lvl9pPr marL="3886200" indent="-228600" defTabSz="981075" eaLnBrk="0" fontAlgn="base" hangingPunct="0">
                        <a:spcBef>
                          <a:spcPct val="20000"/>
                        </a:spcBef>
                        <a:spcAft>
                          <a:spcPct val="0"/>
                        </a:spcAft>
                        <a:buFont typeface="Arial" panose="020B0604020202020204" pitchFamily="34" charset="0"/>
                        <a:defRPr kumimoji="1" sz="1900">
                          <a:solidFill>
                            <a:schemeClr val="tx1"/>
                          </a:solidFill>
                          <a:latin typeface="Calibri" panose="020F0502020204030204" pitchFamily="34" charset="0"/>
                          <a:ea typeface="ＭＳ Ｐゴシック" panose="020B0600070205080204" charset="-128"/>
                        </a:defRPr>
                      </a:lvl9p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９</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76580">
                <a:tc>
                  <a:txBody>
                    <a:bodyPr/>
                    <a:lstStyle/>
                    <a:p>
                      <a:pPr marL="0" marR="0" lvl="0" indent="0" algn="ctr" defTabSz="981075" rtl="0" eaLnBrk="1" fontAlgn="base" latinLnBrk="0" hangingPunct="1">
                        <a:lnSpc>
                          <a:spcPct val="100000"/>
                        </a:lnSpc>
                        <a:spcBef>
                          <a:spcPct val="0"/>
                        </a:spcBef>
                        <a:spcAft>
                          <a:spcPct val="0"/>
                        </a:spcAft>
                        <a:buClrTx/>
                        <a:buSzTx/>
                        <a:buFontTx/>
                        <a:buNone/>
                      </a:pPr>
                      <a:r>
                        <a:rPr kumimoji="1" lang="ja-JP" altLang="en-US" sz="15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１０</a:t>
                      </a: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p>
                  </a:txBody>
                  <a:tcPr>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81075" rtl="0" eaLnBrk="1" fontAlgn="base" latinLnBrk="0" hangingPunct="1">
                        <a:lnSpc>
                          <a:spcPct val="100000"/>
                        </a:lnSpc>
                        <a:spcBef>
                          <a:spcPct val="0"/>
                        </a:spcBef>
                        <a:spcAft>
                          <a:spcPct val="0"/>
                        </a:spcAft>
                        <a:buClrTx/>
                        <a:buSzTx/>
                        <a:buFontTx/>
                        <a:buNone/>
                      </a:pPr>
                      <a:endParaRPr kumimoji="1"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100817" marR="100817" marT="52202" marB="522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3457" name="テキスト ボックス 3"/>
          <p:cNvSpPr txBox="1">
            <a:spLocks noChangeArrowheads="1"/>
          </p:cNvSpPr>
          <p:nvPr/>
        </p:nvSpPr>
        <p:spPr bwMode="auto">
          <a:xfrm>
            <a:off x="977900" y="530225"/>
            <a:ext cx="5600700" cy="39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ctr" eaLnBrk="1" hangingPunct="1"/>
            <a:r>
              <a:rPr lang="ja-JP" altLang="en-US" sz="2000" b="1" dirty="0">
                <a:latin typeface="ＭＳ 明朝" panose="02020609040205080304" pitchFamily="17" charset="-128"/>
                <a:ea typeface="ＭＳ 明朝" panose="02020609040205080304" pitchFamily="17" charset="-128"/>
                <a:sym typeface="+mn-ea"/>
              </a:rPr>
              <a:t>懇親会参加者名簿</a:t>
            </a:r>
          </a:p>
        </p:txBody>
      </p:sp>
      <p:sp>
        <p:nvSpPr>
          <p:cNvPr id="13458" name="テキスト ボックス 4"/>
          <p:cNvSpPr txBox="1">
            <a:spLocks noChangeArrowheads="1"/>
          </p:cNvSpPr>
          <p:nvPr/>
        </p:nvSpPr>
        <p:spPr bwMode="auto">
          <a:xfrm>
            <a:off x="6043613" y="1174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charset="-128"/>
              </a:defRPr>
            </a:lvl1pPr>
            <a:lvl2pPr marL="742950" indent="-285750">
              <a:defRPr kumimoji="1">
                <a:solidFill>
                  <a:schemeClr val="tx1"/>
                </a:solidFill>
                <a:latin typeface="Arial" panose="020B0604020202020204" pitchFamily="34" charset="0"/>
                <a:ea typeface="ＭＳ Ｐゴシック" panose="020B0600070205080204" charset="-128"/>
              </a:defRPr>
            </a:lvl2pPr>
            <a:lvl3pPr marL="1143000" indent="-228600">
              <a:defRPr kumimoji="1">
                <a:solidFill>
                  <a:schemeClr val="tx1"/>
                </a:solidFill>
                <a:latin typeface="Arial" panose="020B0604020202020204" pitchFamily="34" charset="0"/>
                <a:ea typeface="ＭＳ Ｐゴシック" panose="020B0600070205080204" charset="-128"/>
              </a:defRPr>
            </a:lvl3pPr>
            <a:lvl4pPr marL="1600200" indent="-228600">
              <a:defRPr kumimoji="1">
                <a:solidFill>
                  <a:schemeClr val="tx1"/>
                </a:solidFill>
                <a:latin typeface="Arial" panose="020B0604020202020204" pitchFamily="34" charset="0"/>
                <a:ea typeface="ＭＳ Ｐゴシック" panose="020B0600070205080204" charset="-128"/>
              </a:defRPr>
            </a:lvl4pPr>
            <a:lvl5pPr marL="2057400" indent="-22860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algn="r" eaLnBrk="1" hangingPunct="1"/>
            <a:r>
              <a:rPr lang="ja-JP" altLang="en-US" sz="1200" dirty="0">
                <a:latin typeface="ＭＳ 明朝" panose="02020609040205080304" pitchFamily="17" charset="-128"/>
                <a:ea typeface="ＭＳ 明朝" panose="02020609040205080304" pitchFamily="17" charset="-128"/>
              </a:rPr>
              <a:t>２０」</a:t>
            </a:r>
          </a:p>
          <a:p>
            <a:pPr algn="r" eaLnBrk="1" hangingPunct="1"/>
            <a:r>
              <a:rPr lang="ja-JP" altLang="en-US" sz="1200" dirty="0">
                <a:latin typeface="ＭＳ 明朝" panose="02020609040205080304" pitchFamily="17" charset="-128"/>
                <a:ea typeface="ＭＳ 明朝" panose="02020609040205080304" pitchFamily="17" charset="-128"/>
              </a:rPr>
              <a:t>付表第</a:t>
            </a:r>
            <a:r>
              <a:rPr lang="en-US" altLang="ja-JP" sz="1200" dirty="0">
                <a:latin typeface="ＭＳ 明朝" panose="02020609040205080304" pitchFamily="17" charset="-128"/>
                <a:ea typeface="ＭＳ 明朝" panose="02020609040205080304" pitchFamily="17" charset="-128"/>
              </a:rPr>
              <a:t>9</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14575</Words>
  <Application>Microsoft Office PowerPoint</Application>
  <PresentationFormat>ユーザー設定</PresentationFormat>
  <Paragraphs>1968</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東方拳法連盟</dc:title>
  <dc:creator>小友広勝</dc:creator>
  <cp:lastModifiedBy>yoichi akiba</cp:lastModifiedBy>
  <cp:revision>1304</cp:revision>
  <cp:lastPrinted>2019-11-09T12:32:00Z</cp:lastPrinted>
  <dcterms:created xsi:type="dcterms:W3CDTF">2008-03-31T01:42:00Z</dcterms:created>
  <dcterms:modified xsi:type="dcterms:W3CDTF">2020-02-05T10:41:21Z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